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Gill Sans"/>
      <p:regular r:id="rId47"/>
      <p:bold r:id="rId48"/>
    </p:embeddedFont>
    <p:embeddedFont>
      <p:font typeface="Roboto"/>
      <p:regular r:id="rId49"/>
      <p:bold r:id="rId50"/>
      <p:italic r:id="rId51"/>
      <p:boldItalic r:id="rId52"/>
    </p:embeddedFont>
    <p:embeddedFont>
      <p:font typeface="Roboto ExtraBold"/>
      <p:bold r:id="rId53"/>
      <p:boldItalic r:id="rId54"/>
    </p:embeddedFont>
    <p:embeddedFont>
      <p:font typeface="Roboto Medium"/>
      <p:regular r:id="rId55"/>
      <p:bold r:id="rId56"/>
      <p:italic r:id="rId57"/>
      <p:boldItalic r:id="rId58"/>
    </p:embeddedFont>
    <p:embeddedFont>
      <p:font typeface="Roboto SemiBold"/>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747775"/>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C36376-73B9-49CB-BB80-E42129E040A7}">
  <a:tblStyle styleId="{5CC36376-73B9-49CB-BB80-E42129E040A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40" autoAdjust="0"/>
  </p:normalViewPr>
  <p:slideViewPr>
    <p:cSldViewPr snapToGrid="0">
      <p:cViewPr varScale="1">
        <p:scale>
          <a:sx n="102" d="100"/>
          <a:sy n="102" d="100"/>
        </p:scale>
        <p:origin x="898" y="67"/>
      </p:cViewPr>
      <p:guideLst>
        <p:guide pos="288"/>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4898656ac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34898656ace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45579d8b3c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345579d8b3c_1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45579d8b3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345579d8b3c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45579d8b3c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345579d8b3c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45579d8b3c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345579d8b3c_1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45579d8b3c_1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345579d8b3c_1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774d55dc4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3774d55dc4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45579d8b3c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345579d8b3c_1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highlight>
                <a:schemeClr val="accent4"/>
              </a:highlight>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4568cec4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34568cec4c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highlight>
                <a:schemeClr val="accent4"/>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774d55dc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3774d55dc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a9d3d4ab0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3a9d3d4ab0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45579d8b3c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345579d8b3c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774d55dc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3774d55dc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4568cec4c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34568cec4c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774d55dc4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3774d55dc4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4568cec4c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34568cec4c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774d55dc4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3774d55dc4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79a6d8b15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379a6d8b15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45579d8b3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345579d8b3c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4568cec4c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34568cec4c8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4894e3c6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34894e3c63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4568cec4c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34568cec4c8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highlight>
                <a:schemeClr val="accent4"/>
              </a:highlight>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45579d8b3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345579d8b3c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a31f45faac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3a31f45faac_0_6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a31f45faac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3a31f45faac_0_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a31f45faac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3a31f45faac_0_7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a31f45faa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3a31f45faac_0_6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highlight>
                <a:schemeClr val="accent4"/>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774d55dc4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3774d55dc4e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highlight>
                <a:schemeClr val="accent4"/>
              </a:highlight>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6519b0c67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g36519b0c67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774d55dc4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3774d55dc4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a942c8d9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3a942c8d9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912bef3277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912bef3277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4a868d1ef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84a868d1ef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6519b0c670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36519b0c670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8379a60ea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38379a60ea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84a868d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84a868d1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7951f683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37951f683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CUSTOM_1_1_2">
    <p:bg>
      <p:bgPr>
        <a:solidFill>
          <a:schemeClr val="lt1"/>
        </a:solidFill>
        <a:effectLst/>
      </p:bgPr>
    </p:bg>
    <p:spTree>
      <p:nvGrpSpPr>
        <p:cNvPr id="1" name="Shape 9"/>
        <p:cNvGrpSpPr/>
        <p:nvPr/>
      </p:nvGrpSpPr>
      <p:grpSpPr>
        <a:xfrm>
          <a:off x="0" y="0"/>
          <a:ext cx="0" cy="0"/>
          <a:chOff x="0" y="0"/>
          <a:chExt cx="0" cy="0"/>
        </a:xfrm>
      </p:grpSpPr>
      <p:pic>
        <p:nvPicPr>
          <p:cNvPr id="10" name="Google Shape;10;p2" title="JSI Ethiopia-2017-Shehzad-Noorani-0005.jpg"/>
          <p:cNvPicPr preferRelativeResize="0"/>
          <p:nvPr/>
        </p:nvPicPr>
        <p:blipFill rotWithShape="1">
          <a:blip r:embed="rId2">
            <a:alphaModFix/>
          </a:blip>
          <a:srcRect t="17590" b="17591"/>
          <a:stretch/>
        </p:blipFill>
        <p:spPr>
          <a:xfrm>
            <a:off x="-21425" y="-9150"/>
            <a:ext cx="9186852" cy="3986673"/>
          </a:xfrm>
          <a:prstGeom prst="rect">
            <a:avLst/>
          </a:prstGeom>
          <a:noFill/>
          <a:ln>
            <a:noFill/>
          </a:ln>
        </p:spPr>
      </p:pic>
      <p:sp>
        <p:nvSpPr>
          <p:cNvPr id="11" name="Google Shape;11;p2"/>
          <p:cNvSpPr/>
          <p:nvPr/>
        </p:nvSpPr>
        <p:spPr>
          <a:xfrm>
            <a:off x="-23250" y="2816450"/>
            <a:ext cx="9190500" cy="117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 name="Google Shape;12;p2"/>
          <p:cNvSpPr txBox="1">
            <a:spLocks noGrp="1"/>
          </p:cNvSpPr>
          <p:nvPr>
            <p:ph type="title"/>
          </p:nvPr>
        </p:nvSpPr>
        <p:spPr>
          <a:xfrm>
            <a:off x="336850" y="2758550"/>
            <a:ext cx="7046700" cy="128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400"/>
              <a:buNone/>
              <a:defRPr sz="3400">
                <a:solidFill>
                  <a:schemeClr val="lt1"/>
                </a:solidFill>
              </a:defRPr>
            </a:lvl1pPr>
            <a:lvl2pPr lvl="1" algn="l">
              <a:lnSpc>
                <a:spcPct val="100000"/>
              </a:lnSpc>
              <a:spcBef>
                <a:spcPts val="0"/>
              </a:spcBef>
              <a:spcAft>
                <a:spcPts val="0"/>
              </a:spcAft>
              <a:buSzPts val="2800"/>
              <a:buFont typeface="Gill Sans"/>
              <a:buNone/>
              <a:defRPr>
                <a:latin typeface="Gill Sans"/>
                <a:ea typeface="Gill Sans"/>
                <a:cs typeface="Gill Sans"/>
                <a:sym typeface="Gill Sans"/>
              </a:defRPr>
            </a:lvl2pPr>
            <a:lvl3pPr lvl="2" algn="l">
              <a:lnSpc>
                <a:spcPct val="100000"/>
              </a:lnSpc>
              <a:spcBef>
                <a:spcPts val="0"/>
              </a:spcBef>
              <a:spcAft>
                <a:spcPts val="0"/>
              </a:spcAft>
              <a:buSzPts val="2800"/>
              <a:buFont typeface="Gill Sans"/>
              <a:buNone/>
              <a:defRPr>
                <a:latin typeface="Gill Sans"/>
                <a:ea typeface="Gill Sans"/>
                <a:cs typeface="Gill Sans"/>
                <a:sym typeface="Gill Sans"/>
              </a:defRPr>
            </a:lvl3pPr>
            <a:lvl4pPr lvl="3" algn="l">
              <a:lnSpc>
                <a:spcPct val="100000"/>
              </a:lnSpc>
              <a:spcBef>
                <a:spcPts val="0"/>
              </a:spcBef>
              <a:spcAft>
                <a:spcPts val="0"/>
              </a:spcAft>
              <a:buSzPts val="2800"/>
              <a:buFont typeface="Gill Sans"/>
              <a:buNone/>
              <a:defRPr>
                <a:latin typeface="Gill Sans"/>
                <a:ea typeface="Gill Sans"/>
                <a:cs typeface="Gill Sans"/>
                <a:sym typeface="Gill Sans"/>
              </a:defRPr>
            </a:lvl4pPr>
            <a:lvl5pPr lvl="4" algn="l">
              <a:lnSpc>
                <a:spcPct val="100000"/>
              </a:lnSpc>
              <a:spcBef>
                <a:spcPts val="0"/>
              </a:spcBef>
              <a:spcAft>
                <a:spcPts val="0"/>
              </a:spcAft>
              <a:buSzPts val="2800"/>
              <a:buFont typeface="Gill Sans"/>
              <a:buNone/>
              <a:defRPr>
                <a:latin typeface="Gill Sans"/>
                <a:ea typeface="Gill Sans"/>
                <a:cs typeface="Gill Sans"/>
                <a:sym typeface="Gill Sans"/>
              </a:defRPr>
            </a:lvl5pPr>
            <a:lvl6pPr lvl="5" algn="l">
              <a:lnSpc>
                <a:spcPct val="100000"/>
              </a:lnSpc>
              <a:spcBef>
                <a:spcPts val="0"/>
              </a:spcBef>
              <a:spcAft>
                <a:spcPts val="0"/>
              </a:spcAft>
              <a:buSzPts val="2800"/>
              <a:buFont typeface="Gill Sans"/>
              <a:buNone/>
              <a:defRPr>
                <a:latin typeface="Gill Sans"/>
                <a:ea typeface="Gill Sans"/>
                <a:cs typeface="Gill Sans"/>
                <a:sym typeface="Gill Sans"/>
              </a:defRPr>
            </a:lvl6pPr>
            <a:lvl7pPr lvl="6" algn="l">
              <a:lnSpc>
                <a:spcPct val="100000"/>
              </a:lnSpc>
              <a:spcBef>
                <a:spcPts val="0"/>
              </a:spcBef>
              <a:spcAft>
                <a:spcPts val="0"/>
              </a:spcAft>
              <a:buSzPts val="2800"/>
              <a:buFont typeface="Gill Sans"/>
              <a:buNone/>
              <a:defRPr>
                <a:latin typeface="Gill Sans"/>
                <a:ea typeface="Gill Sans"/>
                <a:cs typeface="Gill Sans"/>
                <a:sym typeface="Gill Sans"/>
              </a:defRPr>
            </a:lvl7pPr>
            <a:lvl8pPr lvl="7" algn="l">
              <a:lnSpc>
                <a:spcPct val="100000"/>
              </a:lnSpc>
              <a:spcBef>
                <a:spcPts val="0"/>
              </a:spcBef>
              <a:spcAft>
                <a:spcPts val="0"/>
              </a:spcAft>
              <a:buSzPts val="2800"/>
              <a:buFont typeface="Gill Sans"/>
              <a:buNone/>
              <a:defRPr>
                <a:latin typeface="Gill Sans"/>
                <a:ea typeface="Gill Sans"/>
                <a:cs typeface="Gill Sans"/>
                <a:sym typeface="Gill Sans"/>
              </a:defRPr>
            </a:lvl8pPr>
            <a:lvl9pPr lvl="8" algn="l">
              <a:lnSpc>
                <a:spcPct val="100000"/>
              </a:lnSpc>
              <a:spcBef>
                <a:spcPts val="0"/>
              </a:spcBef>
              <a:spcAft>
                <a:spcPts val="0"/>
              </a:spcAft>
              <a:buSzPts val="2800"/>
              <a:buFont typeface="Gill Sans"/>
              <a:buNone/>
              <a:defRPr>
                <a:latin typeface="Gill Sans"/>
                <a:ea typeface="Gill Sans"/>
                <a:cs typeface="Gill Sans"/>
                <a:sym typeface="Gill Sans"/>
              </a:defRPr>
            </a:lvl9pPr>
          </a:lstStyle>
          <a:p>
            <a:endParaRPr/>
          </a:p>
        </p:txBody>
      </p:sp>
      <p:pic>
        <p:nvPicPr>
          <p:cNvPr id="13" name="Google Shape;13;p2"/>
          <p:cNvPicPr preferRelativeResize="0"/>
          <p:nvPr/>
        </p:nvPicPr>
        <p:blipFill rotWithShape="1">
          <a:blip r:embed="rId3">
            <a:alphaModFix/>
          </a:blip>
          <a:srcRect/>
          <a:stretch/>
        </p:blipFill>
        <p:spPr>
          <a:xfrm>
            <a:off x="8097375" y="4390203"/>
            <a:ext cx="784826" cy="538000"/>
          </a:xfrm>
          <a:prstGeom prst="rect">
            <a:avLst/>
          </a:prstGeom>
          <a:noFill/>
          <a:ln>
            <a:noFill/>
          </a:ln>
        </p:spPr>
      </p:pic>
      <p:sp>
        <p:nvSpPr>
          <p:cNvPr id="14" name="Google Shape;14;p2"/>
          <p:cNvSpPr txBox="1"/>
          <p:nvPr/>
        </p:nvSpPr>
        <p:spPr>
          <a:xfrm>
            <a:off x="4001350" y="4665150"/>
            <a:ext cx="3966900" cy="338700"/>
          </a:xfrm>
          <a:prstGeom prst="rect">
            <a:avLst/>
          </a:prstGeom>
          <a:noFill/>
          <a:ln>
            <a:noFill/>
          </a:ln>
        </p:spPr>
        <p:txBody>
          <a:bodyPr spcFirstLastPara="1" wrap="square" lIns="91425" tIns="91425" rIns="91425" bIns="91425" anchor="t" anchorCtr="0">
            <a:spAutoFit/>
          </a:bodyPr>
          <a:lstStyle/>
          <a:p>
            <a:pPr marL="0" marR="0" lvl="0" indent="0" algn="r" rtl="0">
              <a:lnSpc>
                <a:spcPct val="71481"/>
              </a:lnSpc>
              <a:spcBef>
                <a:spcPts val="0"/>
              </a:spcBef>
              <a:spcAft>
                <a:spcPts val="0"/>
              </a:spcAft>
              <a:buClr>
                <a:srgbClr val="000000"/>
              </a:buClr>
              <a:buSzPts val="1700"/>
              <a:buFont typeface="Arial"/>
              <a:buNone/>
            </a:pPr>
            <a:r>
              <a:rPr lang="en" sz="1400" b="0" i="0" u="none" strike="noStrike" cap="none">
                <a:solidFill>
                  <a:srgbClr val="192B75"/>
                </a:solidFill>
                <a:latin typeface="Roboto"/>
                <a:ea typeface="Roboto"/>
                <a:cs typeface="Roboto"/>
                <a:sym typeface="Roboto"/>
              </a:rPr>
              <a:t>Better Health &amp; Education Outcomes. For All.</a:t>
            </a:r>
            <a:endParaRPr sz="1400" b="0" i="0" u="none" strike="noStrike" cap="none">
              <a:solidFill>
                <a:srgbClr val="192B75"/>
              </a:solidFill>
              <a:latin typeface="Roboto"/>
              <a:ea typeface="Roboto"/>
              <a:cs typeface="Roboto"/>
              <a:sym typeface="Roboto"/>
            </a:endParaRPr>
          </a:p>
        </p:txBody>
      </p:sp>
      <p:sp>
        <p:nvSpPr>
          <p:cNvPr id="15" name="Google Shape;15;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pact Slide Option 2">
  <p:cSld name="CUSTOM_6">
    <p:spTree>
      <p:nvGrpSpPr>
        <p:cNvPr id="1" name="Shape 80"/>
        <p:cNvGrpSpPr/>
        <p:nvPr/>
      </p:nvGrpSpPr>
      <p:grpSpPr>
        <a:xfrm>
          <a:off x="0" y="0"/>
          <a:ext cx="0" cy="0"/>
          <a:chOff x="0" y="0"/>
          <a:chExt cx="0" cy="0"/>
        </a:xfrm>
      </p:grpSpPr>
      <p:sp>
        <p:nvSpPr>
          <p:cNvPr id="81" name="Google Shape;81;p11"/>
          <p:cNvSpPr>
            <a:spLocks noGrp="1"/>
          </p:cNvSpPr>
          <p:nvPr>
            <p:ph type="pic" idx="2"/>
          </p:nvPr>
        </p:nvSpPr>
        <p:spPr>
          <a:xfrm>
            <a:off x="5295150" y="1280150"/>
            <a:ext cx="3863400" cy="3863400"/>
          </a:xfrm>
          <a:prstGeom prst="rect">
            <a:avLst/>
          </a:prstGeom>
          <a:noFill/>
          <a:ln>
            <a:noFill/>
          </a:ln>
        </p:spPr>
      </p:sp>
      <p:sp>
        <p:nvSpPr>
          <p:cNvPr id="82" name="Google Shape;82;p11"/>
          <p:cNvSpPr txBox="1">
            <a:spLocks noGrp="1"/>
          </p:cNvSpPr>
          <p:nvPr>
            <p:ph type="title"/>
          </p:nvPr>
        </p:nvSpPr>
        <p:spPr>
          <a:xfrm>
            <a:off x="311700" y="826025"/>
            <a:ext cx="4221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11"/>
          <p:cNvSpPr txBox="1">
            <a:spLocks noGrp="1"/>
          </p:cNvSpPr>
          <p:nvPr>
            <p:ph type="body" idx="1"/>
          </p:nvPr>
        </p:nvSpPr>
        <p:spPr>
          <a:xfrm>
            <a:off x="311700" y="1649525"/>
            <a:ext cx="4221000" cy="3186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84" name="Google Shape;84;p11"/>
          <p:cNvSpPr/>
          <p:nvPr/>
        </p:nvSpPr>
        <p:spPr>
          <a:xfrm>
            <a:off x="0" y="346850"/>
            <a:ext cx="2089500" cy="24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sng" strike="noStrike" cap="none">
              <a:solidFill>
                <a:schemeClr val="lt1"/>
              </a:solidFill>
              <a:latin typeface="Roboto"/>
              <a:ea typeface="Roboto"/>
              <a:cs typeface="Roboto"/>
              <a:sym typeface="Roboto"/>
            </a:endParaRPr>
          </a:p>
        </p:txBody>
      </p:sp>
      <p:sp>
        <p:nvSpPr>
          <p:cNvPr id="85" name="Google Shape;85;p11"/>
          <p:cNvSpPr txBox="1">
            <a:spLocks noGrp="1"/>
          </p:cNvSpPr>
          <p:nvPr>
            <p:ph type="body" idx="3"/>
          </p:nvPr>
        </p:nvSpPr>
        <p:spPr>
          <a:xfrm>
            <a:off x="261100" y="286875"/>
            <a:ext cx="4165200" cy="4227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86" name="Google Shape;86;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pact Slide Option 3">
  <p:cSld name="CUSTOM_6_1">
    <p:spTree>
      <p:nvGrpSpPr>
        <p:cNvPr id="1" name="Shape 87"/>
        <p:cNvGrpSpPr/>
        <p:nvPr/>
      </p:nvGrpSpPr>
      <p:grpSpPr>
        <a:xfrm>
          <a:off x="0" y="0"/>
          <a:ext cx="0" cy="0"/>
          <a:chOff x="0" y="0"/>
          <a:chExt cx="0" cy="0"/>
        </a:xfrm>
      </p:grpSpPr>
      <p:sp>
        <p:nvSpPr>
          <p:cNvPr id="88" name="Google Shape;88;p12"/>
          <p:cNvSpPr>
            <a:spLocks noGrp="1"/>
          </p:cNvSpPr>
          <p:nvPr>
            <p:ph type="pic" idx="2"/>
          </p:nvPr>
        </p:nvSpPr>
        <p:spPr>
          <a:xfrm>
            <a:off x="3354275" y="1515850"/>
            <a:ext cx="5804400" cy="3627600"/>
          </a:xfrm>
          <a:prstGeom prst="rect">
            <a:avLst/>
          </a:prstGeom>
          <a:noFill/>
          <a:ln>
            <a:noFill/>
          </a:ln>
        </p:spPr>
      </p:sp>
      <p:sp>
        <p:nvSpPr>
          <p:cNvPr id="89" name="Google Shape;89;p12"/>
          <p:cNvSpPr txBox="1">
            <a:spLocks noGrp="1"/>
          </p:cNvSpPr>
          <p:nvPr>
            <p:ph type="title"/>
          </p:nvPr>
        </p:nvSpPr>
        <p:spPr>
          <a:xfrm>
            <a:off x="311700" y="826025"/>
            <a:ext cx="7037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12"/>
          <p:cNvSpPr txBox="1">
            <a:spLocks noGrp="1"/>
          </p:cNvSpPr>
          <p:nvPr>
            <p:ph type="body" idx="1"/>
          </p:nvPr>
        </p:nvSpPr>
        <p:spPr>
          <a:xfrm>
            <a:off x="311700" y="1649525"/>
            <a:ext cx="2753700" cy="1963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91" name="Google Shape;91;p12"/>
          <p:cNvSpPr/>
          <p:nvPr/>
        </p:nvSpPr>
        <p:spPr>
          <a:xfrm>
            <a:off x="0" y="346850"/>
            <a:ext cx="2089500" cy="24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sng" strike="noStrike" cap="none">
              <a:solidFill>
                <a:schemeClr val="lt1"/>
              </a:solidFill>
              <a:latin typeface="Roboto"/>
              <a:ea typeface="Roboto"/>
              <a:cs typeface="Roboto"/>
              <a:sym typeface="Roboto"/>
            </a:endParaRPr>
          </a:p>
        </p:txBody>
      </p:sp>
      <p:sp>
        <p:nvSpPr>
          <p:cNvPr id="92" name="Google Shape;92;p12"/>
          <p:cNvSpPr txBox="1">
            <a:spLocks noGrp="1"/>
          </p:cNvSpPr>
          <p:nvPr>
            <p:ph type="body" idx="3"/>
          </p:nvPr>
        </p:nvSpPr>
        <p:spPr>
          <a:xfrm>
            <a:off x="261100" y="286875"/>
            <a:ext cx="1716000" cy="39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93" name="Google Shape;93;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pact Slide Option 1">
  <p:cSld name="CUSTOM_5">
    <p:spTree>
      <p:nvGrpSpPr>
        <p:cNvPr id="1" name="Shape 94"/>
        <p:cNvGrpSpPr/>
        <p:nvPr/>
      </p:nvGrpSpPr>
      <p:grpSpPr>
        <a:xfrm>
          <a:off x="0" y="0"/>
          <a:ext cx="0" cy="0"/>
          <a:chOff x="0" y="0"/>
          <a:chExt cx="0" cy="0"/>
        </a:xfrm>
      </p:grpSpPr>
      <p:sp>
        <p:nvSpPr>
          <p:cNvPr id="95" name="Google Shape;95;p13"/>
          <p:cNvSpPr/>
          <p:nvPr/>
        </p:nvSpPr>
        <p:spPr>
          <a:xfrm>
            <a:off x="0" y="346850"/>
            <a:ext cx="2089500" cy="24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sng" strike="noStrike" cap="none">
              <a:solidFill>
                <a:schemeClr val="lt1"/>
              </a:solidFill>
              <a:latin typeface="Roboto"/>
              <a:ea typeface="Roboto"/>
              <a:cs typeface="Roboto"/>
              <a:sym typeface="Roboto"/>
            </a:endParaRPr>
          </a:p>
        </p:txBody>
      </p:sp>
      <p:sp>
        <p:nvSpPr>
          <p:cNvPr id="96" name="Google Shape;96;p13"/>
          <p:cNvSpPr txBox="1">
            <a:spLocks noGrp="1"/>
          </p:cNvSpPr>
          <p:nvPr>
            <p:ph type="body" idx="1"/>
          </p:nvPr>
        </p:nvSpPr>
        <p:spPr>
          <a:xfrm>
            <a:off x="261100" y="286875"/>
            <a:ext cx="1716000" cy="39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97" name="Google Shape;97;p13"/>
          <p:cNvSpPr txBox="1">
            <a:spLocks noGrp="1"/>
          </p:cNvSpPr>
          <p:nvPr>
            <p:ph type="title"/>
          </p:nvPr>
        </p:nvSpPr>
        <p:spPr>
          <a:xfrm>
            <a:off x="311700" y="826025"/>
            <a:ext cx="4221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3"/>
          <p:cNvSpPr/>
          <p:nvPr/>
        </p:nvSpPr>
        <p:spPr>
          <a:xfrm>
            <a:off x="4923050" y="75"/>
            <a:ext cx="4221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99" name="Google Shape;99;p13"/>
          <p:cNvSpPr txBox="1">
            <a:spLocks noGrp="1"/>
          </p:cNvSpPr>
          <p:nvPr>
            <p:ph type="body" idx="2"/>
          </p:nvPr>
        </p:nvSpPr>
        <p:spPr>
          <a:xfrm>
            <a:off x="311700" y="1649525"/>
            <a:ext cx="4221000" cy="3186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100" name="Google Shape;100;p13"/>
          <p:cNvSpPr>
            <a:spLocks noGrp="1"/>
          </p:cNvSpPr>
          <p:nvPr>
            <p:ph type="pic" idx="3"/>
          </p:nvPr>
        </p:nvSpPr>
        <p:spPr>
          <a:xfrm>
            <a:off x="5101850" y="747550"/>
            <a:ext cx="3863400" cy="3863400"/>
          </a:xfrm>
          <a:prstGeom prst="rect">
            <a:avLst/>
          </a:prstGeom>
          <a:noFill/>
          <a:ln>
            <a:noFill/>
          </a:ln>
        </p:spPr>
      </p:sp>
      <p:sp>
        <p:nvSpPr>
          <p:cNvPr id="101" name="Google Shape;10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lt1"/>
                </a:solidFill>
                <a:latin typeface="Roboto"/>
                <a:ea typeface="Roboto"/>
                <a:cs typeface="Roboto"/>
                <a:sym typeface="Roboto"/>
              </a:defRPr>
            </a:lvl1pPr>
            <a:lvl2pPr lvl="1">
              <a:buNone/>
              <a:defRPr sz="1300">
                <a:solidFill>
                  <a:schemeClr val="lt1"/>
                </a:solidFill>
                <a:latin typeface="Roboto"/>
                <a:ea typeface="Roboto"/>
                <a:cs typeface="Roboto"/>
                <a:sym typeface="Roboto"/>
              </a:defRPr>
            </a:lvl2pPr>
            <a:lvl3pPr lvl="2">
              <a:buNone/>
              <a:defRPr sz="1300">
                <a:solidFill>
                  <a:schemeClr val="lt1"/>
                </a:solidFill>
                <a:latin typeface="Roboto"/>
                <a:ea typeface="Roboto"/>
                <a:cs typeface="Roboto"/>
                <a:sym typeface="Roboto"/>
              </a:defRPr>
            </a:lvl3pPr>
            <a:lvl4pPr lvl="3">
              <a:buNone/>
              <a:defRPr sz="1300">
                <a:solidFill>
                  <a:schemeClr val="lt1"/>
                </a:solidFill>
                <a:latin typeface="Roboto"/>
                <a:ea typeface="Roboto"/>
                <a:cs typeface="Roboto"/>
                <a:sym typeface="Roboto"/>
              </a:defRPr>
            </a:lvl4pPr>
            <a:lvl5pPr lvl="4">
              <a:buNone/>
              <a:defRPr sz="1300">
                <a:solidFill>
                  <a:schemeClr val="lt1"/>
                </a:solidFill>
                <a:latin typeface="Roboto"/>
                <a:ea typeface="Roboto"/>
                <a:cs typeface="Roboto"/>
                <a:sym typeface="Roboto"/>
              </a:defRPr>
            </a:lvl5pPr>
            <a:lvl6pPr lvl="5">
              <a:buNone/>
              <a:defRPr sz="1300">
                <a:solidFill>
                  <a:schemeClr val="lt1"/>
                </a:solidFill>
                <a:latin typeface="Roboto"/>
                <a:ea typeface="Roboto"/>
                <a:cs typeface="Roboto"/>
                <a:sym typeface="Roboto"/>
              </a:defRPr>
            </a:lvl6pPr>
            <a:lvl7pPr lvl="6">
              <a:buNone/>
              <a:defRPr sz="1300">
                <a:solidFill>
                  <a:schemeClr val="lt1"/>
                </a:solidFill>
                <a:latin typeface="Roboto"/>
                <a:ea typeface="Roboto"/>
                <a:cs typeface="Roboto"/>
                <a:sym typeface="Roboto"/>
              </a:defRPr>
            </a:lvl7pPr>
            <a:lvl8pPr lvl="7">
              <a:buNone/>
              <a:defRPr sz="1300">
                <a:solidFill>
                  <a:schemeClr val="lt1"/>
                </a:solidFill>
                <a:latin typeface="Roboto"/>
                <a:ea typeface="Roboto"/>
                <a:cs typeface="Roboto"/>
                <a:sym typeface="Roboto"/>
              </a:defRPr>
            </a:lvl8pPr>
            <a:lvl9pPr lvl="8">
              <a:buNone/>
              <a:defRPr sz="13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4"/>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300"/>
              </a:spcBef>
              <a:spcAft>
                <a:spcPts val="0"/>
              </a:spcAft>
              <a:buClr>
                <a:schemeClr val="dk1"/>
              </a:buClr>
              <a:buSzPts val="1400"/>
              <a:buChar char="●"/>
              <a:defRPr/>
            </a:lvl1pPr>
            <a:lvl2pPr marL="914400" lvl="1" indent="-317500" algn="l">
              <a:lnSpc>
                <a:spcPct val="115000"/>
              </a:lnSpc>
              <a:spcBef>
                <a:spcPts val="300"/>
              </a:spcBef>
              <a:spcAft>
                <a:spcPts val="0"/>
              </a:spcAft>
              <a:buClr>
                <a:schemeClr val="dk1"/>
              </a:buClr>
              <a:buSzPts val="1400"/>
              <a:buChar char="○"/>
              <a:defRPr/>
            </a:lvl2pPr>
            <a:lvl3pPr marL="1371600" lvl="2" indent="-317500" algn="l">
              <a:lnSpc>
                <a:spcPct val="115000"/>
              </a:lnSpc>
              <a:spcBef>
                <a:spcPts val="300"/>
              </a:spcBef>
              <a:spcAft>
                <a:spcPts val="0"/>
              </a:spcAft>
              <a:buClr>
                <a:schemeClr val="dk1"/>
              </a:buClr>
              <a:buSzPts val="1400"/>
              <a:buChar char="■"/>
              <a:defRPr/>
            </a:lvl3pPr>
            <a:lvl4pPr marL="1828800" lvl="3" indent="-317500" algn="l">
              <a:lnSpc>
                <a:spcPct val="115000"/>
              </a:lnSpc>
              <a:spcBef>
                <a:spcPts val="300"/>
              </a:spcBef>
              <a:spcAft>
                <a:spcPts val="0"/>
              </a:spcAft>
              <a:buClr>
                <a:schemeClr val="dk1"/>
              </a:buClr>
              <a:buSzPts val="1400"/>
              <a:buChar char="●"/>
              <a:defRPr/>
            </a:lvl4pPr>
            <a:lvl5pPr marL="2286000" lvl="4" indent="-317500" algn="l">
              <a:lnSpc>
                <a:spcPct val="115000"/>
              </a:lnSpc>
              <a:spcBef>
                <a:spcPts val="300"/>
              </a:spcBef>
              <a:spcAft>
                <a:spcPts val="0"/>
              </a:spcAft>
              <a:buClr>
                <a:schemeClr val="dk1"/>
              </a:buClr>
              <a:buSzPts val="1400"/>
              <a:buChar char="○"/>
              <a:defRPr/>
            </a:lvl5pPr>
            <a:lvl6pPr marL="2743200" lvl="5" indent="-317500" algn="l">
              <a:lnSpc>
                <a:spcPct val="115000"/>
              </a:lnSpc>
              <a:spcBef>
                <a:spcPts val="300"/>
              </a:spcBef>
              <a:spcAft>
                <a:spcPts val="0"/>
              </a:spcAft>
              <a:buClr>
                <a:schemeClr val="dk1"/>
              </a:buClr>
              <a:buSzPts val="1400"/>
              <a:buChar char="■"/>
              <a:defRPr/>
            </a:lvl6pPr>
            <a:lvl7pPr marL="3200400" lvl="6" indent="-317500" algn="l">
              <a:lnSpc>
                <a:spcPct val="115000"/>
              </a:lnSpc>
              <a:spcBef>
                <a:spcPts val="300"/>
              </a:spcBef>
              <a:spcAft>
                <a:spcPts val="0"/>
              </a:spcAft>
              <a:buClr>
                <a:schemeClr val="dk1"/>
              </a:buClr>
              <a:buSzPts val="1400"/>
              <a:buChar char="●"/>
              <a:defRPr/>
            </a:lvl7pPr>
            <a:lvl8pPr marL="3657600" lvl="7" indent="-317500" algn="l">
              <a:lnSpc>
                <a:spcPct val="115000"/>
              </a:lnSpc>
              <a:spcBef>
                <a:spcPts val="300"/>
              </a:spcBef>
              <a:spcAft>
                <a:spcPts val="0"/>
              </a:spcAft>
              <a:buClr>
                <a:schemeClr val="dk1"/>
              </a:buClr>
              <a:buSzPts val="1400"/>
              <a:buChar char="○"/>
              <a:defRPr/>
            </a:lvl8pPr>
            <a:lvl9pPr marL="4114800" lvl="8" indent="-317500" algn="l">
              <a:lnSpc>
                <a:spcPct val="115000"/>
              </a:lnSpc>
              <a:spcBef>
                <a:spcPts val="300"/>
              </a:spcBef>
              <a:spcAft>
                <a:spcPts val="0"/>
              </a:spcAft>
              <a:buClr>
                <a:schemeClr val="dk1"/>
              </a:buClr>
              <a:buSzPts val="1400"/>
              <a:buChar char="■"/>
              <a:defRPr/>
            </a:lvl9pPr>
          </a:lstStyle>
          <a:p>
            <a:endParaRPr/>
          </a:p>
        </p:txBody>
      </p:sp>
      <p:sp>
        <p:nvSpPr>
          <p:cNvPr id="104" name="Google Shape;104;p14"/>
          <p:cNvSpPr txBox="1">
            <a:spLocks noGrp="1"/>
          </p:cNvSpPr>
          <p:nvPr>
            <p:ph type="sldNum" idx="12"/>
          </p:nvPr>
        </p:nvSpPr>
        <p:spPr>
          <a:xfrm>
            <a:off x="6553200" y="4767265"/>
            <a:ext cx="21336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200"/>
              <a:buFont typeface="Times New Roman"/>
              <a:buNone/>
              <a:defRPr sz="1000" b="1"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14"/>
          <p:cNvSpPr txBox="1">
            <a:spLocks noGrp="1"/>
          </p:cNvSpPr>
          <p:nvPr>
            <p:ph type="title"/>
          </p:nvPr>
        </p:nvSpPr>
        <p:spPr>
          <a:xfrm>
            <a:off x="525600" y="2751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ing Slide">
  <p:cSld name="CUSTOM_1_2">
    <p:bg>
      <p:bgPr>
        <a:solidFill>
          <a:schemeClr val="lt1"/>
        </a:solidFill>
        <a:effectLst/>
      </p:bgPr>
    </p:bg>
    <p:spTree>
      <p:nvGrpSpPr>
        <p:cNvPr id="1" name="Shape 106"/>
        <p:cNvGrpSpPr/>
        <p:nvPr/>
      </p:nvGrpSpPr>
      <p:grpSpPr>
        <a:xfrm>
          <a:off x="0" y="0"/>
          <a:ext cx="0" cy="0"/>
          <a:chOff x="0" y="0"/>
          <a:chExt cx="0" cy="0"/>
        </a:xfrm>
      </p:grpSpPr>
      <p:pic>
        <p:nvPicPr>
          <p:cNvPr id="107" name="Google Shape;107;p15" title="IMG_6919.jpg"/>
          <p:cNvPicPr preferRelativeResize="0"/>
          <p:nvPr/>
        </p:nvPicPr>
        <p:blipFill rotWithShape="1">
          <a:blip r:embed="rId2">
            <a:alphaModFix/>
          </a:blip>
          <a:srcRect l="4653" t="9851" r="-19" b="9851"/>
          <a:stretch/>
        </p:blipFill>
        <p:spPr>
          <a:xfrm>
            <a:off x="0" y="0"/>
            <a:ext cx="9165599" cy="5143501"/>
          </a:xfrm>
          <a:prstGeom prst="rect">
            <a:avLst/>
          </a:prstGeom>
          <a:noFill/>
          <a:ln>
            <a:noFill/>
          </a:ln>
        </p:spPr>
      </p:pic>
      <p:sp>
        <p:nvSpPr>
          <p:cNvPr id="108" name="Google Shape;108;p15"/>
          <p:cNvSpPr/>
          <p:nvPr/>
        </p:nvSpPr>
        <p:spPr>
          <a:xfrm>
            <a:off x="0" y="3621900"/>
            <a:ext cx="9165600" cy="117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 name="Google Shape;109;p15"/>
          <p:cNvSpPr txBox="1"/>
          <p:nvPr/>
        </p:nvSpPr>
        <p:spPr>
          <a:xfrm>
            <a:off x="442044" y="3880506"/>
            <a:ext cx="3667500" cy="656100"/>
          </a:xfrm>
          <a:prstGeom prst="rect">
            <a:avLst/>
          </a:prstGeom>
          <a:noFill/>
          <a:ln>
            <a:noFill/>
          </a:ln>
        </p:spPr>
        <p:txBody>
          <a:bodyPr spcFirstLastPara="1" wrap="square" lIns="68575" tIns="34275" rIns="68575" bIns="34275" anchor="t" anchorCtr="0">
            <a:noAutofit/>
          </a:bodyPr>
          <a:lstStyle/>
          <a:p>
            <a:pPr marL="0" marR="0" lvl="0" indent="0" algn="l" rtl="0">
              <a:lnSpc>
                <a:spcPct val="83888"/>
              </a:lnSpc>
              <a:spcBef>
                <a:spcPts val="0"/>
              </a:spcBef>
              <a:spcAft>
                <a:spcPts val="0"/>
              </a:spcAft>
              <a:buClr>
                <a:schemeClr val="dk1"/>
              </a:buClr>
              <a:buSzPts val="800"/>
              <a:buFont typeface="Arial"/>
              <a:buNone/>
            </a:pPr>
            <a:r>
              <a:rPr lang="en" sz="4500" b="0" i="0" u="none" strike="noStrike" cap="none">
                <a:solidFill>
                  <a:schemeClr val="lt1"/>
                </a:solidFill>
                <a:latin typeface="Roboto ExtraBold"/>
                <a:ea typeface="Roboto ExtraBold"/>
                <a:cs typeface="Roboto ExtraBold"/>
                <a:sym typeface="Roboto ExtraBold"/>
              </a:rPr>
              <a:t>Thank you!</a:t>
            </a:r>
            <a:endParaRPr sz="4500" b="0" i="0" u="none" strike="noStrike" cap="none">
              <a:solidFill>
                <a:schemeClr val="lt1"/>
              </a:solidFill>
              <a:latin typeface="Roboto ExtraBold"/>
              <a:ea typeface="Roboto ExtraBold"/>
              <a:cs typeface="Roboto ExtraBold"/>
              <a:sym typeface="Roboto ExtraBold"/>
            </a:endParaRPr>
          </a:p>
        </p:txBody>
      </p:sp>
      <p:pic>
        <p:nvPicPr>
          <p:cNvPr id="110" name="Google Shape;110;p15" title="jsi_logo.jpg"/>
          <p:cNvPicPr preferRelativeResize="0"/>
          <p:nvPr/>
        </p:nvPicPr>
        <p:blipFill rotWithShape="1">
          <a:blip r:embed="rId3">
            <a:alphaModFix/>
          </a:blip>
          <a:srcRect/>
          <a:stretch/>
        </p:blipFill>
        <p:spPr>
          <a:xfrm>
            <a:off x="8375739" y="217800"/>
            <a:ext cx="480707" cy="326576"/>
          </a:xfrm>
          <a:prstGeom prst="rect">
            <a:avLst/>
          </a:prstGeom>
          <a:noFill/>
          <a:ln>
            <a:noFill/>
          </a:ln>
        </p:spPr>
      </p:pic>
      <p:sp>
        <p:nvSpPr>
          <p:cNvPr id="111" name="Google Shape;11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CUSTOM_1_1_2_1">
    <p:bg>
      <p:bgPr>
        <a:solidFill>
          <a:schemeClr val="lt1"/>
        </a:solidFill>
        <a:effectLst/>
      </p:bgPr>
    </p:bg>
    <p:spTree>
      <p:nvGrpSpPr>
        <p:cNvPr id="1" name="Shape 112"/>
        <p:cNvGrpSpPr/>
        <p:nvPr/>
      </p:nvGrpSpPr>
      <p:grpSpPr>
        <a:xfrm>
          <a:off x="0" y="0"/>
          <a:ext cx="0" cy="0"/>
          <a:chOff x="0" y="0"/>
          <a:chExt cx="0" cy="0"/>
        </a:xfrm>
      </p:grpSpPr>
      <p:sp>
        <p:nvSpPr>
          <p:cNvPr id="113" name="Google Shape;113;p16"/>
          <p:cNvSpPr>
            <a:spLocks noGrp="1"/>
          </p:cNvSpPr>
          <p:nvPr>
            <p:ph type="pic" idx="2"/>
          </p:nvPr>
        </p:nvSpPr>
        <p:spPr>
          <a:xfrm>
            <a:off x="0" y="0"/>
            <a:ext cx="9144000" cy="3989700"/>
          </a:xfrm>
          <a:prstGeom prst="rect">
            <a:avLst/>
          </a:prstGeom>
          <a:noFill/>
          <a:ln>
            <a:noFill/>
          </a:ln>
        </p:spPr>
      </p:sp>
      <p:sp>
        <p:nvSpPr>
          <p:cNvPr id="114" name="Google Shape;114;p16"/>
          <p:cNvSpPr/>
          <p:nvPr/>
        </p:nvSpPr>
        <p:spPr>
          <a:xfrm>
            <a:off x="-23250" y="2816450"/>
            <a:ext cx="9190500" cy="117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 name="Google Shape;115;p16"/>
          <p:cNvSpPr txBox="1">
            <a:spLocks noGrp="1"/>
          </p:cNvSpPr>
          <p:nvPr>
            <p:ph type="title"/>
          </p:nvPr>
        </p:nvSpPr>
        <p:spPr>
          <a:xfrm>
            <a:off x="336850" y="2758550"/>
            <a:ext cx="7046700" cy="128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400"/>
              <a:buNone/>
              <a:defRPr sz="3400">
                <a:solidFill>
                  <a:schemeClr val="lt1"/>
                </a:solidFill>
              </a:defRPr>
            </a:lvl1pPr>
            <a:lvl2pPr lvl="1" algn="l">
              <a:lnSpc>
                <a:spcPct val="100000"/>
              </a:lnSpc>
              <a:spcBef>
                <a:spcPts val="0"/>
              </a:spcBef>
              <a:spcAft>
                <a:spcPts val="0"/>
              </a:spcAft>
              <a:buSzPts val="2800"/>
              <a:buFont typeface="Gill Sans"/>
              <a:buNone/>
              <a:defRPr>
                <a:latin typeface="Gill Sans"/>
                <a:ea typeface="Gill Sans"/>
                <a:cs typeface="Gill Sans"/>
                <a:sym typeface="Gill Sans"/>
              </a:defRPr>
            </a:lvl2pPr>
            <a:lvl3pPr lvl="2" algn="l">
              <a:lnSpc>
                <a:spcPct val="100000"/>
              </a:lnSpc>
              <a:spcBef>
                <a:spcPts val="0"/>
              </a:spcBef>
              <a:spcAft>
                <a:spcPts val="0"/>
              </a:spcAft>
              <a:buSzPts val="2800"/>
              <a:buFont typeface="Gill Sans"/>
              <a:buNone/>
              <a:defRPr>
                <a:latin typeface="Gill Sans"/>
                <a:ea typeface="Gill Sans"/>
                <a:cs typeface="Gill Sans"/>
                <a:sym typeface="Gill Sans"/>
              </a:defRPr>
            </a:lvl3pPr>
            <a:lvl4pPr lvl="3" algn="l">
              <a:lnSpc>
                <a:spcPct val="100000"/>
              </a:lnSpc>
              <a:spcBef>
                <a:spcPts val="0"/>
              </a:spcBef>
              <a:spcAft>
                <a:spcPts val="0"/>
              </a:spcAft>
              <a:buSzPts val="2800"/>
              <a:buFont typeface="Gill Sans"/>
              <a:buNone/>
              <a:defRPr>
                <a:latin typeface="Gill Sans"/>
                <a:ea typeface="Gill Sans"/>
                <a:cs typeface="Gill Sans"/>
                <a:sym typeface="Gill Sans"/>
              </a:defRPr>
            </a:lvl4pPr>
            <a:lvl5pPr lvl="4" algn="l">
              <a:lnSpc>
                <a:spcPct val="100000"/>
              </a:lnSpc>
              <a:spcBef>
                <a:spcPts val="0"/>
              </a:spcBef>
              <a:spcAft>
                <a:spcPts val="0"/>
              </a:spcAft>
              <a:buSzPts val="2800"/>
              <a:buFont typeface="Gill Sans"/>
              <a:buNone/>
              <a:defRPr>
                <a:latin typeface="Gill Sans"/>
                <a:ea typeface="Gill Sans"/>
                <a:cs typeface="Gill Sans"/>
                <a:sym typeface="Gill Sans"/>
              </a:defRPr>
            </a:lvl5pPr>
            <a:lvl6pPr lvl="5" algn="l">
              <a:lnSpc>
                <a:spcPct val="100000"/>
              </a:lnSpc>
              <a:spcBef>
                <a:spcPts val="0"/>
              </a:spcBef>
              <a:spcAft>
                <a:spcPts val="0"/>
              </a:spcAft>
              <a:buSzPts val="2800"/>
              <a:buFont typeface="Gill Sans"/>
              <a:buNone/>
              <a:defRPr>
                <a:latin typeface="Gill Sans"/>
                <a:ea typeface="Gill Sans"/>
                <a:cs typeface="Gill Sans"/>
                <a:sym typeface="Gill Sans"/>
              </a:defRPr>
            </a:lvl6pPr>
            <a:lvl7pPr lvl="6" algn="l">
              <a:lnSpc>
                <a:spcPct val="100000"/>
              </a:lnSpc>
              <a:spcBef>
                <a:spcPts val="0"/>
              </a:spcBef>
              <a:spcAft>
                <a:spcPts val="0"/>
              </a:spcAft>
              <a:buSzPts val="2800"/>
              <a:buFont typeface="Gill Sans"/>
              <a:buNone/>
              <a:defRPr>
                <a:latin typeface="Gill Sans"/>
                <a:ea typeface="Gill Sans"/>
                <a:cs typeface="Gill Sans"/>
                <a:sym typeface="Gill Sans"/>
              </a:defRPr>
            </a:lvl7pPr>
            <a:lvl8pPr lvl="7" algn="l">
              <a:lnSpc>
                <a:spcPct val="100000"/>
              </a:lnSpc>
              <a:spcBef>
                <a:spcPts val="0"/>
              </a:spcBef>
              <a:spcAft>
                <a:spcPts val="0"/>
              </a:spcAft>
              <a:buSzPts val="2800"/>
              <a:buFont typeface="Gill Sans"/>
              <a:buNone/>
              <a:defRPr>
                <a:latin typeface="Gill Sans"/>
                <a:ea typeface="Gill Sans"/>
                <a:cs typeface="Gill Sans"/>
                <a:sym typeface="Gill Sans"/>
              </a:defRPr>
            </a:lvl8pPr>
            <a:lvl9pPr lvl="8" algn="l">
              <a:lnSpc>
                <a:spcPct val="100000"/>
              </a:lnSpc>
              <a:spcBef>
                <a:spcPts val="0"/>
              </a:spcBef>
              <a:spcAft>
                <a:spcPts val="0"/>
              </a:spcAft>
              <a:buSzPts val="2800"/>
              <a:buFont typeface="Gill Sans"/>
              <a:buNone/>
              <a:defRPr>
                <a:latin typeface="Gill Sans"/>
                <a:ea typeface="Gill Sans"/>
                <a:cs typeface="Gill Sans"/>
                <a:sym typeface="Gill Sans"/>
              </a:defRPr>
            </a:lvl9pPr>
          </a:lstStyle>
          <a:p>
            <a:endParaRPr/>
          </a:p>
        </p:txBody>
      </p:sp>
      <p:pic>
        <p:nvPicPr>
          <p:cNvPr id="116" name="Google Shape;116;p16"/>
          <p:cNvPicPr preferRelativeResize="0"/>
          <p:nvPr/>
        </p:nvPicPr>
        <p:blipFill rotWithShape="1">
          <a:blip r:embed="rId2">
            <a:alphaModFix/>
          </a:blip>
          <a:srcRect/>
          <a:stretch/>
        </p:blipFill>
        <p:spPr>
          <a:xfrm>
            <a:off x="8097375" y="4390203"/>
            <a:ext cx="784826" cy="538000"/>
          </a:xfrm>
          <a:prstGeom prst="rect">
            <a:avLst/>
          </a:prstGeom>
          <a:noFill/>
          <a:ln>
            <a:noFill/>
          </a:ln>
        </p:spPr>
      </p:pic>
      <p:sp>
        <p:nvSpPr>
          <p:cNvPr id="117" name="Google Shape;117;p16"/>
          <p:cNvSpPr txBox="1"/>
          <p:nvPr/>
        </p:nvSpPr>
        <p:spPr>
          <a:xfrm>
            <a:off x="4001350" y="4665150"/>
            <a:ext cx="3966900" cy="338700"/>
          </a:xfrm>
          <a:prstGeom prst="rect">
            <a:avLst/>
          </a:prstGeom>
          <a:noFill/>
          <a:ln>
            <a:noFill/>
          </a:ln>
        </p:spPr>
        <p:txBody>
          <a:bodyPr spcFirstLastPara="1" wrap="square" lIns="91425" tIns="91425" rIns="91425" bIns="91425" anchor="t" anchorCtr="0">
            <a:spAutoFit/>
          </a:bodyPr>
          <a:lstStyle/>
          <a:p>
            <a:pPr marL="0" marR="0" lvl="0" indent="0" algn="r" rtl="0">
              <a:lnSpc>
                <a:spcPct val="71481"/>
              </a:lnSpc>
              <a:spcBef>
                <a:spcPts val="0"/>
              </a:spcBef>
              <a:spcAft>
                <a:spcPts val="0"/>
              </a:spcAft>
              <a:buClr>
                <a:srgbClr val="000000"/>
              </a:buClr>
              <a:buSzPts val="1700"/>
              <a:buFont typeface="Arial"/>
              <a:buNone/>
            </a:pPr>
            <a:r>
              <a:rPr lang="en" sz="1400" b="0" i="0" u="none" strike="noStrike" cap="none">
                <a:solidFill>
                  <a:srgbClr val="192B75"/>
                </a:solidFill>
                <a:latin typeface="Roboto"/>
                <a:ea typeface="Roboto"/>
                <a:cs typeface="Roboto"/>
                <a:sym typeface="Roboto"/>
              </a:rPr>
              <a:t>Better Health &amp; Education Outcomes. For All.</a:t>
            </a:r>
            <a:endParaRPr sz="1400" b="0" i="0" u="none" strike="noStrike" cap="none">
              <a:solidFill>
                <a:srgbClr val="192B75"/>
              </a:solidFill>
              <a:latin typeface="Roboto"/>
              <a:ea typeface="Roboto"/>
              <a:cs typeface="Roboto"/>
              <a:sym typeface="Roboto"/>
            </a:endParaRPr>
          </a:p>
        </p:txBody>
      </p:sp>
      <p:sp>
        <p:nvSpPr>
          <p:cNvPr id="118" name="Google Shape;118;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p:cSld name="CUSTOM_10">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Option 2">
  <p:cSld name="CUSTOM_2_2_1">
    <p:spTree>
      <p:nvGrpSpPr>
        <p:cNvPr id="1" name="Shape 122"/>
        <p:cNvGrpSpPr/>
        <p:nvPr/>
      </p:nvGrpSpPr>
      <p:grpSpPr>
        <a:xfrm>
          <a:off x="0" y="0"/>
          <a:ext cx="0" cy="0"/>
          <a:chOff x="0" y="0"/>
          <a:chExt cx="0" cy="0"/>
        </a:xfrm>
      </p:grpSpPr>
      <p:sp>
        <p:nvSpPr>
          <p:cNvPr id="123" name="Google Shape;123;p18"/>
          <p:cNvSpPr/>
          <p:nvPr/>
        </p:nvSpPr>
        <p:spPr>
          <a:xfrm>
            <a:off x="-3000" y="1737900"/>
            <a:ext cx="9150000" cy="34056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24" name="Google Shape;124;p18"/>
          <p:cNvSpPr txBox="1">
            <a:spLocks noGrp="1"/>
          </p:cNvSpPr>
          <p:nvPr>
            <p:ph type="title"/>
          </p:nvPr>
        </p:nvSpPr>
        <p:spPr>
          <a:xfrm>
            <a:off x="525600" y="2068100"/>
            <a:ext cx="5747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25" name="Google Shape;125;p18" title="jsi_logo.jpg"/>
          <p:cNvPicPr preferRelativeResize="0"/>
          <p:nvPr/>
        </p:nvPicPr>
        <p:blipFill rotWithShape="1">
          <a:blip r:embed="rId2">
            <a:alphaModFix/>
          </a:blip>
          <a:srcRect/>
          <a:stretch/>
        </p:blipFill>
        <p:spPr>
          <a:xfrm>
            <a:off x="8375739" y="217800"/>
            <a:ext cx="480707" cy="326576"/>
          </a:xfrm>
          <a:prstGeom prst="rect">
            <a:avLst/>
          </a:prstGeom>
          <a:noFill/>
          <a:ln>
            <a:noFill/>
          </a:ln>
        </p:spPr>
      </p:pic>
      <p:sp>
        <p:nvSpPr>
          <p:cNvPr id="126" name="Google Shape;12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eneral Impact slide (introduction)">
  <p:cSld name="CUSTOM_4">
    <p:spTree>
      <p:nvGrpSpPr>
        <p:cNvPr id="1" name="Shape 127"/>
        <p:cNvGrpSpPr/>
        <p:nvPr/>
      </p:nvGrpSpPr>
      <p:grpSpPr>
        <a:xfrm>
          <a:off x="0" y="0"/>
          <a:ext cx="0" cy="0"/>
          <a:chOff x="0" y="0"/>
          <a:chExt cx="0" cy="0"/>
        </a:xfrm>
      </p:grpSpPr>
      <p:sp>
        <p:nvSpPr>
          <p:cNvPr id="128" name="Google Shape;128;p19"/>
          <p:cNvSpPr/>
          <p:nvPr/>
        </p:nvSpPr>
        <p:spPr>
          <a:xfrm>
            <a:off x="0" y="2703875"/>
            <a:ext cx="6626700" cy="2438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129" name="Google Shape;129;p19"/>
          <p:cNvSpPr>
            <a:spLocks noGrp="1"/>
          </p:cNvSpPr>
          <p:nvPr>
            <p:ph type="pic" idx="2"/>
          </p:nvPr>
        </p:nvSpPr>
        <p:spPr>
          <a:xfrm>
            <a:off x="6616350" y="50"/>
            <a:ext cx="2542200" cy="5143500"/>
          </a:xfrm>
          <a:prstGeom prst="rect">
            <a:avLst/>
          </a:prstGeom>
          <a:noFill/>
          <a:ln>
            <a:noFill/>
          </a:ln>
        </p:spPr>
      </p:sp>
      <p:sp>
        <p:nvSpPr>
          <p:cNvPr id="130" name="Google Shape;130;p19"/>
          <p:cNvSpPr txBox="1">
            <a:spLocks noGrp="1"/>
          </p:cNvSpPr>
          <p:nvPr>
            <p:ph type="title"/>
          </p:nvPr>
        </p:nvSpPr>
        <p:spPr>
          <a:xfrm>
            <a:off x="525600" y="275150"/>
            <a:ext cx="5199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19"/>
          <p:cNvSpPr txBox="1">
            <a:spLocks noGrp="1"/>
          </p:cNvSpPr>
          <p:nvPr>
            <p:ph type="body" idx="1"/>
          </p:nvPr>
        </p:nvSpPr>
        <p:spPr>
          <a:xfrm>
            <a:off x="525600" y="897300"/>
            <a:ext cx="5803800" cy="144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2" name="Google Shape;132;p19"/>
          <p:cNvSpPr txBox="1">
            <a:spLocks noGrp="1"/>
          </p:cNvSpPr>
          <p:nvPr>
            <p:ph type="body" idx="3"/>
          </p:nvPr>
        </p:nvSpPr>
        <p:spPr>
          <a:xfrm>
            <a:off x="831600" y="3139375"/>
            <a:ext cx="5313600" cy="572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1pPr>
            <a:lvl2pPr marL="914400" lvl="1"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2pPr>
            <a:lvl3pPr marL="1371600" lvl="2"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3pPr>
            <a:lvl4pPr marL="1828800" lvl="3"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4pPr>
            <a:lvl5pPr marL="2286000" lvl="4"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5pPr>
            <a:lvl6pPr marL="2743200" lvl="5"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6pPr>
            <a:lvl7pPr marL="3200400" lvl="6"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7pPr>
            <a:lvl8pPr marL="3657600" lvl="7"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8pPr>
            <a:lvl9pPr marL="4114800" lvl="8"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9pPr>
          </a:lstStyle>
          <a:p>
            <a:endParaRPr/>
          </a:p>
        </p:txBody>
      </p:sp>
      <p:sp>
        <p:nvSpPr>
          <p:cNvPr id="133" name="Google Shape;133;p19"/>
          <p:cNvSpPr txBox="1">
            <a:spLocks noGrp="1"/>
          </p:cNvSpPr>
          <p:nvPr>
            <p:ph type="body" idx="4"/>
          </p:nvPr>
        </p:nvSpPr>
        <p:spPr>
          <a:xfrm>
            <a:off x="831600" y="4075450"/>
            <a:ext cx="5313600" cy="572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1pPr>
            <a:lvl2pPr marL="914400" lvl="1"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2pPr>
            <a:lvl3pPr marL="1371600" lvl="2"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3pPr>
            <a:lvl4pPr marL="1828800" lvl="3"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4pPr>
            <a:lvl5pPr marL="2286000" lvl="4"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5pPr>
            <a:lvl6pPr marL="2743200" lvl="5"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6pPr>
            <a:lvl7pPr marL="3200400" lvl="6"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7pPr>
            <a:lvl8pPr marL="3657600" lvl="7"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8pPr>
            <a:lvl9pPr marL="4114800" lvl="8"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9pPr>
          </a:lstStyle>
          <a:p>
            <a:endParaRPr/>
          </a:p>
        </p:txBody>
      </p:sp>
      <p:sp>
        <p:nvSpPr>
          <p:cNvPr id="134" name="Google Shape;134;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ding Slide 1">
  <p:cSld name="CUSTOM_1_2_1">
    <p:bg>
      <p:bgPr>
        <a:solidFill>
          <a:schemeClr val="lt1"/>
        </a:solidFill>
        <a:effectLst/>
      </p:bgPr>
    </p:bg>
    <p:spTree>
      <p:nvGrpSpPr>
        <p:cNvPr id="1" name="Shape 135"/>
        <p:cNvGrpSpPr/>
        <p:nvPr/>
      </p:nvGrpSpPr>
      <p:grpSpPr>
        <a:xfrm>
          <a:off x="0" y="0"/>
          <a:ext cx="0" cy="0"/>
          <a:chOff x="0" y="0"/>
          <a:chExt cx="0" cy="0"/>
        </a:xfrm>
      </p:grpSpPr>
      <p:sp>
        <p:nvSpPr>
          <p:cNvPr id="136" name="Google Shape;136;p20"/>
          <p:cNvSpPr>
            <a:spLocks noGrp="1"/>
          </p:cNvSpPr>
          <p:nvPr>
            <p:ph type="pic" idx="2"/>
          </p:nvPr>
        </p:nvSpPr>
        <p:spPr>
          <a:xfrm>
            <a:off x="0" y="-9375"/>
            <a:ext cx="9144000" cy="5143500"/>
          </a:xfrm>
          <a:prstGeom prst="rect">
            <a:avLst/>
          </a:prstGeom>
          <a:noFill/>
          <a:ln>
            <a:noFill/>
          </a:ln>
        </p:spPr>
      </p:sp>
      <p:pic>
        <p:nvPicPr>
          <p:cNvPr id="137" name="Google Shape;137;p20" title="jsi_logo.jpg"/>
          <p:cNvPicPr preferRelativeResize="0"/>
          <p:nvPr/>
        </p:nvPicPr>
        <p:blipFill rotWithShape="1">
          <a:blip r:embed="rId2">
            <a:alphaModFix/>
          </a:blip>
          <a:srcRect/>
          <a:stretch/>
        </p:blipFill>
        <p:spPr>
          <a:xfrm>
            <a:off x="8375739" y="217800"/>
            <a:ext cx="480707" cy="326576"/>
          </a:xfrm>
          <a:prstGeom prst="rect">
            <a:avLst/>
          </a:prstGeom>
          <a:noFill/>
          <a:ln>
            <a:noFill/>
          </a:ln>
        </p:spPr>
      </p:pic>
      <p:sp>
        <p:nvSpPr>
          <p:cNvPr id="138" name="Google Shape;138;p20"/>
          <p:cNvSpPr/>
          <p:nvPr/>
        </p:nvSpPr>
        <p:spPr>
          <a:xfrm>
            <a:off x="0" y="3621900"/>
            <a:ext cx="9165600" cy="117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 name="Google Shape;139;p20"/>
          <p:cNvSpPr txBox="1"/>
          <p:nvPr/>
        </p:nvSpPr>
        <p:spPr>
          <a:xfrm>
            <a:off x="442044" y="3880506"/>
            <a:ext cx="3667500" cy="656100"/>
          </a:xfrm>
          <a:prstGeom prst="rect">
            <a:avLst/>
          </a:prstGeom>
          <a:noFill/>
          <a:ln>
            <a:noFill/>
          </a:ln>
        </p:spPr>
        <p:txBody>
          <a:bodyPr spcFirstLastPara="1" wrap="square" lIns="68575" tIns="34275" rIns="68575" bIns="34275" anchor="t" anchorCtr="0">
            <a:noAutofit/>
          </a:bodyPr>
          <a:lstStyle/>
          <a:p>
            <a:pPr marL="0" marR="0" lvl="0" indent="0" algn="l" rtl="0">
              <a:lnSpc>
                <a:spcPct val="83888"/>
              </a:lnSpc>
              <a:spcBef>
                <a:spcPts val="0"/>
              </a:spcBef>
              <a:spcAft>
                <a:spcPts val="0"/>
              </a:spcAft>
              <a:buClr>
                <a:schemeClr val="dk1"/>
              </a:buClr>
              <a:buSzPts val="800"/>
              <a:buFont typeface="Arial"/>
              <a:buNone/>
            </a:pPr>
            <a:r>
              <a:rPr lang="en" sz="4500" b="0" i="0" u="none" strike="noStrike" cap="none">
                <a:solidFill>
                  <a:schemeClr val="lt1"/>
                </a:solidFill>
                <a:latin typeface="Roboto ExtraBold"/>
                <a:ea typeface="Roboto ExtraBold"/>
                <a:cs typeface="Roboto ExtraBold"/>
                <a:sym typeface="Roboto ExtraBold"/>
              </a:rPr>
              <a:t>Thank you!</a:t>
            </a:r>
            <a:endParaRPr sz="4500" b="0" i="0" u="none" strike="noStrike" cap="none">
              <a:solidFill>
                <a:schemeClr val="lt1"/>
              </a:solidFill>
              <a:latin typeface="Roboto ExtraBold"/>
              <a:ea typeface="Roboto ExtraBold"/>
              <a:cs typeface="Roboto ExtraBold"/>
              <a:sym typeface="Roboto ExtraBold"/>
            </a:endParaRPr>
          </a:p>
        </p:txBody>
      </p:sp>
      <p:sp>
        <p:nvSpPr>
          <p:cNvPr id="140" name="Google Shape;14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Option 2">
  <p:cSld name="CUSTOM">
    <p:spTree>
      <p:nvGrpSpPr>
        <p:cNvPr id="1" name="Shape 16"/>
        <p:cNvGrpSpPr/>
        <p:nvPr/>
      </p:nvGrpSpPr>
      <p:grpSpPr>
        <a:xfrm>
          <a:off x="0" y="0"/>
          <a:ext cx="0" cy="0"/>
          <a:chOff x="0" y="0"/>
          <a:chExt cx="0" cy="0"/>
        </a:xfrm>
      </p:grpSpPr>
      <p:pic>
        <p:nvPicPr>
          <p:cNvPr id="17" name="Google Shape;17;p3" title="iStock-1996370133.jpg"/>
          <p:cNvPicPr preferRelativeResize="0"/>
          <p:nvPr/>
        </p:nvPicPr>
        <p:blipFill rotWithShape="1">
          <a:blip r:embed="rId2">
            <a:alphaModFix/>
          </a:blip>
          <a:srcRect t="17860" b="16400"/>
          <a:stretch/>
        </p:blipFill>
        <p:spPr>
          <a:xfrm>
            <a:off x="-23250" y="-36800"/>
            <a:ext cx="9190502" cy="4026549"/>
          </a:xfrm>
          <a:prstGeom prst="rect">
            <a:avLst/>
          </a:prstGeom>
          <a:noFill/>
          <a:ln>
            <a:noFill/>
          </a:ln>
        </p:spPr>
      </p:pic>
      <p:sp>
        <p:nvSpPr>
          <p:cNvPr id="18" name="Google Shape;18;p3"/>
          <p:cNvSpPr/>
          <p:nvPr/>
        </p:nvSpPr>
        <p:spPr>
          <a:xfrm>
            <a:off x="-23250" y="2816450"/>
            <a:ext cx="9190500" cy="117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 name="Google Shape;19;p3"/>
          <p:cNvSpPr txBox="1">
            <a:spLocks noGrp="1"/>
          </p:cNvSpPr>
          <p:nvPr>
            <p:ph type="title"/>
          </p:nvPr>
        </p:nvSpPr>
        <p:spPr>
          <a:xfrm>
            <a:off x="874075" y="2758550"/>
            <a:ext cx="6576300" cy="1289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400"/>
              <a:buNone/>
              <a:defRPr sz="3400">
                <a:solidFill>
                  <a:schemeClr val="lt1"/>
                </a:solidFill>
              </a:defRPr>
            </a:lvl1pPr>
            <a:lvl2pPr lvl="1" algn="l">
              <a:lnSpc>
                <a:spcPct val="100000"/>
              </a:lnSpc>
              <a:spcBef>
                <a:spcPts val="0"/>
              </a:spcBef>
              <a:spcAft>
                <a:spcPts val="0"/>
              </a:spcAft>
              <a:buSzPts val="2800"/>
              <a:buFont typeface="Gill Sans"/>
              <a:buNone/>
              <a:defRPr>
                <a:latin typeface="Gill Sans"/>
                <a:ea typeface="Gill Sans"/>
                <a:cs typeface="Gill Sans"/>
                <a:sym typeface="Gill Sans"/>
              </a:defRPr>
            </a:lvl2pPr>
            <a:lvl3pPr lvl="2" algn="l">
              <a:lnSpc>
                <a:spcPct val="100000"/>
              </a:lnSpc>
              <a:spcBef>
                <a:spcPts val="0"/>
              </a:spcBef>
              <a:spcAft>
                <a:spcPts val="0"/>
              </a:spcAft>
              <a:buSzPts val="2800"/>
              <a:buFont typeface="Gill Sans"/>
              <a:buNone/>
              <a:defRPr>
                <a:latin typeface="Gill Sans"/>
                <a:ea typeface="Gill Sans"/>
                <a:cs typeface="Gill Sans"/>
                <a:sym typeface="Gill Sans"/>
              </a:defRPr>
            </a:lvl3pPr>
            <a:lvl4pPr lvl="3" algn="l">
              <a:lnSpc>
                <a:spcPct val="100000"/>
              </a:lnSpc>
              <a:spcBef>
                <a:spcPts val="0"/>
              </a:spcBef>
              <a:spcAft>
                <a:spcPts val="0"/>
              </a:spcAft>
              <a:buSzPts val="2800"/>
              <a:buFont typeface="Gill Sans"/>
              <a:buNone/>
              <a:defRPr>
                <a:latin typeface="Gill Sans"/>
                <a:ea typeface="Gill Sans"/>
                <a:cs typeface="Gill Sans"/>
                <a:sym typeface="Gill Sans"/>
              </a:defRPr>
            </a:lvl4pPr>
            <a:lvl5pPr lvl="4" algn="l">
              <a:lnSpc>
                <a:spcPct val="100000"/>
              </a:lnSpc>
              <a:spcBef>
                <a:spcPts val="0"/>
              </a:spcBef>
              <a:spcAft>
                <a:spcPts val="0"/>
              </a:spcAft>
              <a:buSzPts val="2800"/>
              <a:buFont typeface="Gill Sans"/>
              <a:buNone/>
              <a:defRPr>
                <a:latin typeface="Gill Sans"/>
                <a:ea typeface="Gill Sans"/>
                <a:cs typeface="Gill Sans"/>
                <a:sym typeface="Gill Sans"/>
              </a:defRPr>
            </a:lvl5pPr>
            <a:lvl6pPr lvl="5" algn="l">
              <a:lnSpc>
                <a:spcPct val="100000"/>
              </a:lnSpc>
              <a:spcBef>
                <a:spcPts val="0"/>
              </a:spcBef>
              <a:spcAft>
                <a:spcPts val="0"/>
              </a:spcAft>
              <a:buSzPts val="2800"/>
              <a:buFont typeface="Gill Sans"/>
              <a:buNone/>
              <a:defRPr>
                <a:latin typeface="Gill Sans"/>
                <a:ea typeface="Gill Sans"/>
                <a:cs typeface="Gill Sans"/>
                <a:sym typeface="Gill Sans"/>
              </a:defRPr>
            </a:lvl6pPr>
            <a:lvl7pPr lvl="6" algn="l">
              <a:lnSpc>
                <a:spcPct val="100000"/>
              </a:lnSpc>
              <a:spcBef>
                <a:spcPts val="0"/>
              </a:spcBef>
              <a:spcAft>
                <a:spcPts val="0"/>
              </a:spcAft>
              <a:buSzPts val="2800"/>
              <a:buFont typeface="Gill Sans"/>
              <a:buNone/>
              <a:defRPr>
                <a:latin typeface="Gill Sans"/>
                <a:ea typeface="Gill Sans"/>
                <a:cs typeface="Gill Sans"/>
                <a:sym typeface="Gill Sans"/>
              </a:defRPr>
            </a:lvl7pPr>
            <a:lvl8pPr lvl="7" algn="l">
              <a:lnSpc>
                <a:spcPct val="100000"/>
              </a:lnSpc>
              <a:spcBef>
                <a:spcPts val="0"/>
              </a:spcBef>
              <a:spcAft>
                <a:spcPts val="0"/>
              </a:spcAft>
              <a:buSzPts val="2800"/>
              <a:buFont typeface="Gill Sans"/>
              <a:buNone/>
              <a:defRPr>
                <a:latin typeface="Gill Sans"/>
                <a:ea typeface="Gill Sans"/>
                <a:cs typeface="Gill Sans"/>
                <a:sym typeface="Gill Sans"/>
              </a:defRPr>
            </a:lvl8pPr>
            <a:lvl9pPr lvl="8" algn="l">
              <a:lnSpc>
                <a:spcPct val="100000"/>
              </a:lnSpc>
              <a:spcBef>
                <a:spcPts val="0"/>
              </a:spcBef>
              <a:spcAft>
                <a:spcPts val="0"/>
              </a:spcAft>
              <a:buSzPts val="2800"/>
              <a:buFont typeface="Gill Sans"/>
              <a:buNone/>
              <a:defRPr>
                <a:latin typeface="Gill Sans"/>
                <a:ea typeface="Gill Sans"/>
                <a:cs typeface="Gill Sans"/>
                <a:sym typeface="Gill Sans"/>
              </a:defRPr>
            </a:lvl9pPr>
          </a:lstStyle>
          <a:p>
            <a:endParaRPr/>
          </a:p>
        </p:txBody>
      </p:sp>
      <p:pic>
        <p:nvPicPr>
          <p:cNvPr id="20" name="Google Shape;20;p3"/>
          <p:cNvPicPr preferRelativeResize="0"/>
          <p:nvPr/>
        </p:nvPicPr>
        <p:blipFill rotWithShape="1">
          <a:blip r:embed="rId3">
            <a:alphaModFix/>
          </a:blip>
          <a:srcRect/>
          <a:stretch/>
        </p:blipFill>
        <p:spPr>
          <a:xfrm>
            <a:off x="8097375" y="4390203"/>
            <a:ext cx="784826" cy="538000"/>
          </a:xfrm>
          <a:prstGeom prst="rect">
            <a:avLst/>
          </a:prstGeom>
          <a:noFill/>
          <a:ln>
            <a:noFill/>
          </a:ln>
        </p:spPr>
      </p:pic>
      <p:sp>
        <p:nvSpPr>
          <p:cNvPr id="21" name="Google Shape;21;p3"/>
          <p:cNvSpPr txBox="1"/>
          <p:nvPr/>
        </p:nvSpPr>
        <p:spPr>
          <a:xfrm>
            <a:off x="4001350" y="4665150"/>
            <a:ext cx="3966900" cy="338700"/>
          </a:xfrm>
          <a:prstGeom prst="rect">
            <a:avLst/>
          </a:prstGeom>
          <a:noFill/>
          <a:ln>
            <a:noFill/>
          </a:ln>
        </p:spPr>
        <p:txBody>
          <a:bodyPr spcFirstLastPara="1" wrap="square" lIns="91425" tIns="91425" rIns="91425" bIns="91425" anchor="t" anchorCtr="0">
            <a:spAutoFit/>
          </a:bodyPr>
          <a:lstStyle/>
          <a:p>
            <a:pPr marL="0" marR="0" lvl="0" indent="0" algn="r" rtl="0">
              <a:lnSpc>
                <a:spcPct val="71481"/>
              </a:lnSpc>
              <a:spcBef>
                <a:spcPts val="0"/>
              </a:spcBef>
              <a:spcAft>
                <a:spcPts val="0"/>
              </a:spcAft>
              <a:buClr>
                <a:srgbClr val="000000"/>
              </a:buClr>
              <a:buSzPts val="1700"/>
              <a:buFont typeface="Arial"/>
              <a:buNone/>
            </a:pPr>
            <a:r>
              <a:rPr lang="en" sz="1400" b="0" i="0" u="none" strike="noStrike" cap="none">
                <a:solidFill>
                  <a:srgbClr val="192B75"/>
                </a:solidFill>
                <a:latin typeface="Roboto"/>
                <a:ea typeface="Roboto"/>
                <a:cs typeface="Roboto"/>
                <a:sym typeface="Roboto"/>
              </a:rPr>
              <a:t>Better Health &amp; Education Outcomes. For All.</a:t>
            </a:r>
            <a:endParaRPr sz="1400" b="0" i="0" u="none" strike="noStrike" cap="none">
              <a:solidFill>
                <a:srgbClr val="192B75"/>
              </a:solidFill>
              <a:latin typeface="Roboto"/>
              <a:ea typeface="Roboto"/>
              <a:cs typeface="Roboto"/>
              <a:sym typeface="Roboto"/>
            </a:endParaRPr>
          </a:p>
        </p:txBody>
      </p:sp>
      <p:sp>
        <p:nvSpPr>
          <p:cNvPr id="22" name="Google Shape;22;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TITLE_2_1">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406675" y="1310850"/>
            <a:ext cx="8361600" cy="33990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500"/>
              </a:spcBef>
              <a:spcAft>
                <a:spcPts val="0"/>
              </a:spcAft>
              <a:buSzPts val="1400"/>
              <a:buFont typeface="Calibri"/>
              <a:buChar char="•"/>
              <a:defRPr sz="1400">
                <a:latin typeface="Calibri"/>
                <a:ea typeface="Calibri"/>
                <a:cs typeface="Calibri"/>
                <a:sym typeface="Calibri"/>
              </a:defRPr>
            </a:lvl1pPr>
            <a:lvl2pPr marL="914400" lvl="1" indent="-317500" algn="l">
              <a:lnSpc>
                <a:spcPct val="100000"/>
              </a:lnSpc>
              <a:spcBef>
                <a:spcPts val="400"/>
              </a:spcBef>
              <a:spcAft>
                <a:spcPts val="0"/>
              </a:spcAft>
              <a:buSzPts val="1400"/>
              <a:buFont typeface="Calibri"/>
              <a:buChar char="–"/>
              <a:defRPr sz="1400">
                <a:latin typeface="Calibri"/>
                <a:ea typeface="Calibri"/>
                <a:cs typeface="Calibri"/>
                <a:sym typeface="Calibri"/>
              </a:defRPr>
            </a:lvl2pPr>
            <a:lvl3pPr marL="1371600" lvl="2" indent="-317500" algn="l">
              <a:lnSpc>
                <a:spcPct val="100000"/>
              </a:lnSpc>
              <a:spcBef>
                <a:spcPts val="400"/>
              </a:spcBef>
              <a:spcAft>
                <a:spcPts val="0"/>
              </a:spcAft>
              <a:buSzPts val="1400"/>
              <a:buFont typeface="Calibri"/>
              <a:buChar char="•"/>
              <a:defRPr sz="1400">
                <a:latin typeface="Calibri"/>
                <a:ea typeface="Calibri"/>
                <a:cs typeface="Calibri"/>
                <a:sym typeface="Calibri"/>
              </a:defRPr>
            </a:lvl3pPr>
            <a:lvl4pPr marL="1828800" lvl="3" indent="-317500" algn="l">
              <a:lnSpc>
                <a:spcPct val="100000"/>
              </a:lnSpc>
              <a:spcBef>
                <a:spcPts val="300"/>
              </a:spcBef>
              <a:spcAft>
                <a:spcPts val="0"/>
              </a:spcAft>
              <a:buSzPts val="1400"/>
              <a:buFont typeface="Calibri"/>
              <a:buChar char="–"/>
              <a:defRPr sz="1400">
                <a:latin typeface="Calibri"/>
                <a:ea typeface="Calibri"/>
                <a:cs typeface="Calibri"/>
                <a:sym typeface="Calibri"/>
              </a:defRPr>
            </a:lvl4pPr>
            <a:lvl5pPr marL="2286000" lvl="4" indent="-317500" algn="l">
              <a:lnSpc>
                <a:spcPct val="100000"/>
              </a:lnSpc>
              <a:spcBef>
                <a:spcPts val="300"/>
              </a:spcBef>
              <a:spcAft>
                <a:spcPts val="0"/>
              </a:spcAft>
              <a:buSzPts val="1400"/>
              <a:buFont typeface="Calibri"/>
              <a:buChar char="»"/>
              <a:defRPr sz="1400">
                <a:latin typeface="Calibri"/>
                <a:ea typeface="Calibri"/>
                <a:cs typeface="Calibri"/>
                <a:sym typeface="Calibri"/>
              </a:defRPr>
            </a:lvl5pPr>
            <a:lvl6pPr marL="2743200" lvl="5" indent="-317500" algn="l">
              <a:lnSpc>
                <a:spcPct val="100000"/>
              </a:lnSpc>
              <a:spcBef>
                <a:spcPts val="300"/>
              </a:spcBef>
              <a:spcAft>
                <a:spcPts val="0"/>
              </a:spcAft>
              <a:buSzPts val="1400"/>
              <a:buFont typeface="Calibri"/>
              <a:buChar char="•"/>
              <a:defRPr sz="1400">
                <a:latin typeface="Calibri"/>
                <a:ea typeface="Calibri"/>
                <a:cs typeface="Calibri"/>
                <a:sym typeface="Calibri"/>
              </a:defRPr>
            </a:lvl6pPr>
            <a:lvl7pPr marL="3200400" lvl="6" indent="-317500" algn="l">
              <a:lnSpc>
                <a:spcPct val="100000"/>
              </a:lnSpc>
              <a:spcBef>
                <a:spcPts val="300"/>
              </a:spcBef>
              <a:spcAft>
                <a:spcPts val="0"/>
              </a:spcAft>
              <a:buSzPts val="1400"/>
              <a:buFont typeface="Calibri"/>
              <a:buChar char="•"/>
              <a:defRPr sz="1400">
                <a:latin typeface="Calibri"/>
                <a:ea typeface="Calibri"/>
                <a:cs typeface="Calibri"/>
                <a:sym typeface="Calibri"/>
              </a:defRPr>
            </a:lvl7pPr>
            <a:lvl8pPr marL="3657600" lvl="7" indent="-317500" algn="l">
              <a:lnSpc>
                <a:spcPct val="100000"/>
              </a:lnSpc>
              <a:spcBef>
                <a:spcPts val="300"/>
              </a:spcBef>
              <a:spcAft>
                <a:spcPts val="0"/>
              </a:spcAft>
              <a:buSzPts val="1400"/>
              <a:buFont typeface="Calibri"/>
              <a:buChar char="•"/>
              <a:defRPr sz="1400">
                <a:latin typeface="Calibri"/>
                <a:ea typeface="Calibri"/>
                <a:cs typeface="Calibri"/>
                <a:sym typeface="Calibri"/>
              </a:defRPr>
            </a:lvl8pPr>
            <a:lvl9pPr marL="4114800" lvl="8" indent="-317500" algn="l">
              <a:lnSpc>
                <a:spcPct val="100000"/>
              </a:lnSpc>
              <a:spcBef>
                <a:spcPts val="300"/>
              </a:spcBef>
              <a:spcAft>
                <a:spcPts val="0"/>
              </a:spcAft>
              <a:buSzPts val="1400"/>
              <a:buFont typeface="Calibri"/>
              <a:buChar char="•"/>
              <a:defRPr sz="1400">
                <a:latin typeface="Calibri"/>
                <a:ea typeface="Calibri"/>
                <a:cs typeface="Calibri"/>
                <a:sym typeface="Calibri"/>
              </a:defRPr>
            </a:lvl9pPr>
          </a:lstStyle>
          <a:p>
            <a:endParaRPr/>
          </a:p>
        </p:txBody>
      </p:sp>
      <p:sp>
        <p:nvSpPr>
          <p:cNvPr id="143" name="Google Shape;143;p21"/>
          <p:cNvSpPr/>
          <p:nvPr/>
        </p:nvSpPr>
        <p:spPr>
          <a:xfrm>
            <a:off x="0" y="0"/>
            <a:ext cx="9144000" cy="1089000"/>
          </a:xfrm>
          <a:prstGeom prst="rect">
            <a:avLst/>
          </a:prstGeom>
          <a:solidFill>
            <a:srgbClr val="00A5B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49ACC5"/>
              </a:solidFill>
              <a:latin typeface="Arial"/>
              <a:ea typeface="Arial"/>
              <a:cs typeface="Arial"/>
              <a:sym typeface="Arial"/>
            </a:endParaRPr>
          </a:p>
        </p:txBody>
      </p:sp>
      <p:sp>
        <p:nvSpPr>
          <p:cNvPr id="144" name="Google Shape;144;p21"/>
          <p:cNvSpPr txBox="1">
            <a:spLocks noGrp="1"/>
          </p:cNvSpPr>
          <p:nvPr>
            <p:ph type="title"/>
          </p:nvPr>
        </p:nvSpPr>
        <p:spPr>
          <a:xfrm>
            <a:off x="463106" y="295688"/>
            <a:ext cx="7932300" cy="793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5" name="Google Shape;145;p21"/>
          <p:cNvPicPr preferRelativeResize="0"/>
          <p:nvPr/>
        </p:nvPicPr>
        <p:blipFill rotWithShape="1">
          <a:blip r:embed="rId2">
            <a:alphaModFix/>
          </a:blip>
          <a:srcRect l="-179" r="179"/>
          <a:stretch/>
        </p:blipFill>
        <p:spPr>
          <a:xfrm>
            <a:off x="8467525" y="236575"/>
            <a:ext cx="433925" cy="290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5"/>
          <p:cNvSpPr/>
          <p:nvPr/>
        </p:nvSpPr>
        <p:spPr>
          <a:xfrm rot="10800000" flipH="1">
            <a:off x="0" y="1686000"/>
            <a:ext cx="9144000" cy="3457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9" name="Google Shape;29;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Title">
  <p:cSld name="CUSTOM_3">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525600" y="2751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p:nvPr/>
        </p:nvSpPr>
        <p:spPr>
          <a:xfrm>
            <a:off x="-25800" y="1293525"/>
            <a:ext cx="9195600" cy="3010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3" name="Google Shape;33;p6"/>
          <p:cNvSpPr txBox="1"/>
          <p:nvPr/>
        </p:nvSpPr>
        <p:spPr>
          <a:xfrm>
            <a:off x="864800" y="3448388"/>
            <a:ext cx="15849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34" name="Google Shape;34;p6"/>
          <p:cNvSpPr txBox="1"/>
          <p:nvPr/>
        </p:nvSpPr>
        <p:spPr>
          <a:xfrm>
            <a:off x="2768408" y="3448388"/>
            <a:ext cx="15849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35" name="Google Shape;35;p6"/>
          <p:cNvSpPr txBox="1"/>
          <p:nvPr/>
        </p:nvSpPr>
        <p:spPr>
          <a:xfrm>
            <a:off x="4684092" y="3448388"/>
            <a:ext cx="15849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36" name="Google Shape;36;p6"/>
          <p:cNvSpPr txBox="1"/>
          <p:nvPr/>
        </p:nvSpPr>
        <p:spPr>
          <a:xfrm>
            <a:off x="6621675" y="3448388"/>
            <a:ext cx="15849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37" name="Google Shape;37;p6"/>
          <p:cNvSpPr>
            <a:spLocks noGrp="1"/>
          </p:cNvSpPr>
          <p:nvPr>
            <p:ph type="pic" idx="2"/>
          </p:nvPr>
        </p:nvSpPr>
        <p:spPr>
          <a:xfrm>
            <a:off x="897350" y="1721825"/>
            <a:ext cx="1547700" cy="1547700"/>
          </a:xfrm>
          <a:prstGeom prst="ellipse">
            <a:avLst/>
          </a:prstGeom>
          <a:noFill/>
          <a:ln w="76200" cap="flat" cmpd="sng">
            <a:solidFill>
              <a:schemeClr val="accent3"/>
            </a:solidFill>
            <a:prstDash val="solid"/>
            <a:round/>
            <a:headEnd type="none" w="sm" len="sm"/>
            <a:tailEnd type="none" w="sm" len="sm"/>
          </a:ln>
        </p:spPr>
      </p:sp>
      <p:sp>
        <p:nvSpPr>
          <p:cNvPr id="38" name="Google Shape;38;p6"/>
          <p:cNvSpPr>
            <a:spLocks noGrp="1"/>
          </p:cNvSpPr>
          <p:nvPr>
            <p:ph type="pic" idx="3"/>
          </p:nvPr>
        </p:nvSpPr>
        <p:spPr>
          <a:xfrm>
            <a:off x="2774875" y="1721825"/>
            <a:ext cx="1547700" cy="1547700"/>
          </a:xfrm>
          <a:prstGeom prst="ellipse">
            <a:avLst/>
          </a:prstGeom>
          <a:noFill/>
          <a:ln w="76200" cap="flat" cmpd="sng">
            <a:solidFill>
              <a:schemeClr val="accent1"/>
            </a:solidFill>
            <a:prstDash val="solid"/>
            <a:round/>
            <a:headEnd type="none" w="sm" len="sm"/>
            <a:tailEnd type="none" w="sm" len="sm"/>
          </a:ln>
        </p:spPr>
      </p:sp>
      <p:sp>
        <p:nvSpPr>
          <p:cNvPr id="39" name="Google Shape;39;p6"/>
          <p:cNvSpPr>
            <a:spLocks noGrp="1"/>
          </p:cNvSpPr>
          <p:nvPr>
            <p:ph type="pic" idx="4"/>
          </p:nvPr>
        </p:nvSpPr>
        <p:spPr>
          <a:xfrm>
            <a:off x="4670725" y="1721825"/>
            <a:ext cx="1547700" cy="1547700"/>
          </a:xfrm>
          <a:prstGeom prst="ellipse">
            <a:avLst/>
          </a:prstGeom>
          <a:noFill/>
          <a:ln w="76200" cap="flat" cmpd="sng">
            <a:solidFill>
              <a:schemeClr val="accent2"/>
            </a:solidFill>
            <a:prstDash val="solid"/>
            <a:round/>
            <a:headEnd type="none" w="sm" len="sm"/>
            <a:tailEnd type="none" w="sm" len="sm"/>
          </a:ln>
        </p:spPr>
      </p:sp>
      <p:sp>
        <p:nvSpPr>
          <p:cNvPr id="40" name="Google Shape;40;p6"/>
          <p:cNvSpPr>
            <a:spLocks noGrp="1"/>
          </p:cNvSpPr>
          <p:nvPr>
            <p:ph type="pic" idx="5"/>
          </p:nvPr>
        </p:nvSpPr>
        <p:spPr>
          <a:xfrm>
            <a:off x="6612375" y="1694350"/>
            <a:ext cx="1547700" cy="1547700"/>
          </a:xfrm>
          <a:prstGeom prst="ellipse">
            <a:avLst/>
          </a:prstGeom>
          <a:noFill/>
          <a:ln w="76200" cap="flat" cmpd="sng">
            <a:solidFill>
              <a:schemeClr val="accent4"/>
            </a:solidFill>
            <a:prstDash val="solid"/>
            <a:round/>
            <a:headEnd type="none" w="sm" len="sm"/>
            <a:tailEnd type="none" w="sm" len="sm"/>
          </a:ln>
        </p:spPr>
      </p:sp>
      <p:pic>
        <p:nvPicPr>
          <p:cNvPr id="41" name="Google Shape;41;p6" title="jsi_logo.jpg"/>
          <p:cNvPicPr preferRelativeResize="0"/>
          <p:nvPr/>
        </p:nvPicPr>
        <p:blipFill rotWithShape="1">
          <a:blip r:embed="rId2">
            <a:alphaModFix/>
          </a:blip>
          <a:srcRect/>
          <a:stretch/>
        </p:blipFill>
        <p:spPr>
          <a:xfrm>
            <a:off x="8375739" y="217800"/>
            <a:ext cx="480707" cy="326576"/>
          </a:xfrm>
          <a:prstGeom prst="rect">
            <a:avLst/>
          </a:prstGeom>
          <a:noFill/>
          <a:ln>
            <a:noFill/>
          </a:ln>
        </p:spPr>
      </p:pic>
      <p:sp>
        <p:nvSpPr>
          <p:cNvPr id="42" name="Google Shape;42;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27">
          <p15:clr>
            <a:srgbClr val="E46962"/>
          </p15:clr>
        </p15:guide>
        <p15:guide id="2" orient="horz" pos="1038">
          <p15:clr>
            <a:srgbClr val="E46962"/>
          </p15:clr>
        </p15:guide>
        <p15:guide id="3" pos="1715">
          <p15:clr>
            <a:srgbClr val="E46962"/>
          </p15:clr>
        </p15:guide>
        <p15:guide id="4" pos="2903">
          <p15:clr>
            <a:srgbClr val="E46962"/>
          </p15:clr>
        </p15:guide>
        <p15:guide id="5" pos="4137">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Title 1">
  <p:cSld name="CUSTOM_3_1">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525600" y="2751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7"/>
          <p:cNvSpPr/>
          <p:nvPr/>
        </p:nvSpPr>
        <p:spPr>
          <a:xfrm>
            <a:off x="-25800" y="1293525"/>
            <a:ext cx="9195600" cy="3010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46" name="Google Shape;46;p7"/>
          <p:cNvSpPr txBox="1"/>
          <p:nvPr/>
        </p:nvSpPr>
        <p:spPr>
          <a:xfrm>
            <a:off x="333600" y="3185713"/>
            <a:ext cx="12324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47" name="Google Shape;47;p7"/>
          <p:cNvSpPr>
            <a:spLocks noGrp="1"/>
          </p:cNvSpPr>
          <p:nvPr>
            <p:ph type="pic" idx="2"/>
          </p:nvPr>
        </p:nvSpPr>
        <p:spPr>
          <a:xfrm>
            <a:off x="400231" y="1830957"/>
            <a:ext cx="1171500" cy="1171500"/>
          </a:xfrm>
          <a:prstGeom prst="ellipse">
            <a:avLst/>
          </a:prstGeom>
          <a:noFill/>
          <a:ln w="76200" cap="flat" cmpd="sng">
            <a:solidFill>
              <a:schemeClr val="accent3"/>
            </a:solidFill>
            <a:prstDash val="solid"/>
            <a:round/>
            <a:headEnd type="none" w="sm" len="sm"/>
            <a:tailEnd type="none" w="sm" len="sm"/>
          </a:ln>
        </p:spPr>
      </p:sp>
      <p:sp>
        <p:nvSpPr>
          <p:cNvPr id="48" name="Google Shape;48;p7"/>
          <p:cNvSpPr>
            <a:spLocks noGrp="1"/>
          </p:cNvSpPr>
          <p:nvPr>
            <p:ph type="pic" idx="3"/>
          </p:nvPr>
        </p:nvSpPr>
        <p:spPr>
          <a:xfrm>
            <a:off x="1825892" y="1830957"/>
            <a:ext cx="1171500" cy="1171500"/>
          </a:xfrm>
          <a:prstGeom prst="ellipse">
            <a:avLst/>
          </a:prstGeom>
          <a:noFill/>
          <a:ln w="76200" cap="flat" cmpd="sng">
            <a:solidFill>
              <a:schemeClr val="accent1"/>
            </a:solidFill>
            <a:prstDash val="solid"/>
            <a:round/>
            <a:headEnd type="none" w="sm" len="sm"/>
            <a:tailEnd type="none" w="sm" len="sm"/>
          </a:ln>
        </p:spPr>
      </p:sp>
      <p:sp>
        <p:nvSpPr>
          <p:cNvPr id="49" name="Google Shape;49;p7"/>
          <p:cNvSpPr>
            <a:spLocks noGrp="1"/>
          </p:cNvSpPr>
          <p:nvPr>
            <p:ph type="pic" idx="4"/>
          </p:nvPr>
        </p:nvSpPr>
        <p:spPr>
          <a:xfrm>
            <a:off x="3265422" y="1830957"/>
            <a:ext cx="1171500" cy="1171500"/>
          </a:xfrm>
          <a:prstGeom prst="ellipse">
            <a:avLst/>
          </a:prstGeom>
          <a:noFill/>
          <a:ln w="76200" cap="flat" cmpd="sng">
            <a:solidFill>
              <a:schemeClr val="accent2"/>
            </a:solidFill>
            <a:prstDash val="solid"/>
            <a:round/>
            <a:headEnd type="none" w="sm" len="sm"/>
            <a:tailEnd type="none" w="sm" len="sm"/>
          </a:ln>
        </p:spPr>
      </p:sp>
      <p:sp>
        <p:nvSpPr>
          <p:cNvPr id="50" name="Google Shape;50;p7"/>
          <p:cNvSpPr>
            <a:spLocks noGrp="1"/>
          </p:cNvSpPr>
          <p:nvPr>
            <p:ph type="pic" idx="5"/>
          </p:nvPr>
        </p:nvSpPr>
        <p:spPr>
          <a:xfrm>
            <a:off x="4739613" y="1810164"/>
            <a:ext cx="1171500" cy="1171500"/>
          </a:xfrm>
          <a:prstGeom prst="ellipse">
            <a:avLst/>
          </a:prstGeom>
          <a:noFill/>
          <a:ln w="76200" cap="flat" cmpd="sng">
            <a:solidFill>
              <a:schemeClr val="accent4"/>
            </a:solidFill>
            <a:prstDash val="solid"/>
            <a:round/>
            <a:headEnd type="none" w="sm" len="sm"/>
            <a:tailEnd type="none" w="sm" len="sm"/>
          </a:ln>
        </p:spPr>
      </p:sp>
      <p:sp>
        <p:nvSpPr>
          <p:cNvPr id="51" name="Google Shape;51;p7"/>
          <p:cNvSpPr>
            <a:spLocks noGrp="1"/>
          </p:cNvSpPr>
          <p:nvPr>
            <p:ph type="pic" idx="6"/>
          </p:nvPr>
        </p:nvSpPr>
        <p:spPr>
          <a:xfrm>
            <a:off x="6167047" y="1830957"/>
            <a:ext cx="1171500" cy="1171500"/>
          </a:xfrm>
          <a:prstGeom prst="ellipse">
            <a:avLst/>
          </a:prstGeom>
          <a:noFill/>
          <a:ln w="76200" cap="flat" cmpd="sng">
            <a:solidFill>
              <a:schemeClr val="accent6"/>
            </a:solidFill>
            <a:prstDash val="solid"/>
            <a:round/>
            <a:headEnd type="none" w="sm" len="sm"/>
            <a:tailEnd type="none" w="sm" len="sm"/>
          </a:ln>
        </p:spPr>
      </p:sp>
      <p:sp>
        <p:nvSpPr>
          <p:cNvPr id="52" name="Google Shape;52;p7"/>
          <p:cNvSpPr>
            <a:spLocks noGrp="1"/>
          </p:cNvSpPr>
          <p:nvPr>
            <p:ph type="pic" idx="7"/>
          </p:nvPr>
        </p:nvSpPr>
        <p:spPr>
          <a:xfrm>
            <a:off x="7626822" y="1810164"/>
            <a:ext cx="1171500" cy="1171500"/>
          </a:xfrm>
          <a:prstGeom prst="ellipse">
            <a:avLst/>
          </a:prstGeom>
          <a:noFill/>
          <a:ln w="76200" cap="flat" cmpd="sng">
            <a:solidFill>
              <a:schemeClr val="accent5"/>
            </a:solidFill>
            <a:prstDash val="solid"/>
            <a:round/>
            <a:headEnd type="none" w="sm" len="sm"/>
            <a:tailEnd type="none" w="sm" len="sm"/>
          </a:ln>
        </p:spPr>
      </p:sp>
      <p:sp>
        <p:nvSpPr>
          <p:cNvPr id="53" name="Google Shape;53;p7"/>
          <p:cNvSpPr txBox="1"/>
          <p:nvPr/>
        </p:nvSpPr>
        <p:spPr>
          <a:xfrm>
            <a:off x="1798975" y="3185713"/>
            <a:ext cx="12324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54" name="Google Shape;54;p7"/>
          <p:cNvSpPr txBox="1"/>
          <p:nvPr/>
        </p:nvSpPr>
        <p:spPr>
          <a:xfrm>
            <a:off x="3291850" y="3185713"/>
            <a:ext cx="12324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55" name="Google Shape;55;p7"/>
          <p:cNvSpPr txBox="1"/>
          <p:nvPr/>
        </p:nvSpPr>
        <p:spPr>
          <a:xfrm>
            <a:off x="4738925" y="3185713"/>
            <a:ext cx="12324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56" name="Google Shape;56;p7"/>
          <p:cNvSpPr txBox="1"/>
          <p:nvPr/>
        </p:nvSpPr>
        <p:spPr>
          <a:xfrm>
            <a:off x="6213475" y="3185713"/>
            <a:ext cx="12324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sp>
        <p:nvSpPr>
          <p:cNvPr id="57" name="Google Shape;57;p7"/>
          <p:cNvSpPr txBox="1"/>
          <p:nvPr/>
        </p:nvSpPr>
        <p:spPr>
          <a:xfrm>
            <a:off x="7651375" y="3185713"/>
            <a:ext cx="12324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SemiBold"/>
                <a:ea typeface="Roboto SemiBold"/>
                <a:cs typeface="Roboto SemiBold"/>
                <a:sym typeface="Roboto SemiBold"/>
              </a:rPr>
              <a:t>Staff Name</a:t>
            </a:r>
            <a:endParaRPr sz="1600" b="0" i="0" u="none" strike="noStrike" cap="none">
              <a:solidFill>
                <a:schemeClr val="lt1"/>
              </a:solidFill>
              <a:latin typeface="Roboto SemiBold"/>
              <a:ea typeface="Roboto SemiBold"/>
              <a:cs typeface="Roboto SemiBold"/>
              <a:sym typeface="Roboto SemiBold"/>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a:ea typeface="Roboto"/>
                <a:cs typeface="Roboto"/>
                <a:sym typeface="Roboto"/>
              </a:rPr>
              <a:t>Job Title</a:t>
            </a:r>
            <a:endParaRPr sz="1600" b="0" i="0" u="none" strike="noStrike" cap="none">
              <a:solidFill>
                <a:schemeClr val="lt1"/>
              </a:solidFill>
              <a:latin typeface="Roboto"/>
              <a:ea typeface="Roboto"/>
              <a:cs typeface="Roboto"/>
              <a:sym typeface="Roboto"/>
            </a:endParaRPr>
          </a:p>
        </p:txBody>
      </p:sp>
      <p:pic>
        <p:nvPicPr>
          <p:cNvPr id="58" name="Google Shape;58;p7" title="jsi_logo.jpg"/>
          <p:cNvPicPr preferRelativeResize="0"/>
          <p:nvPr/>
        </p:nvPicPr>
        <p:blipFill rotWithShape="1">
          <a:blip r:embed="rId2">
            <a:alphaModFix/>
          </a:blip>
          <a:srcRect/>
          <a:stretch/>
        </p:blipFill>
        <p:spPr>
          <a:xfrm>
            <a:off x="8375739" y="217800"/>
            <a:ext cx="480707" cy="326576"/>
          </a:xfrm>
          <a:prstGeom prst="rect">
            <a:avLst/>
          </a:prstGeom>
          <a:noFill/>
          <a:ln>
            <a:noFill/>
          </a:ln>
        </p:spPr>
      </p:pic>
      <p:sp>
        <p:nvSpPr>
          <p:cNvPr id="59" name="Google Shape;59;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27">
          <p15:clr>
            <a:srgbClr val="E46962"/>
          </p15:clr>
        </p15:guide>
        <p15:guide id="2" orient="horz" pos="1038">
          <p15:clr>
            <a:srgbClr val="E46962"/>
          </p15:clr>
        </p15:guide>
        <p15:guide id="3" pos="1715">
          <p15:clr>
            <a:srgbClr val="E46962"/>
          </p15:clr>
        </p15:guide>
        <p15:guide id="4" pos="2903">
          <p15:clr>
            <a:srgbClr val="E46962"/>
          </p15:clr>
        </p15:guide>
        <p15:guide id="5" pos="4137">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mage/Graph BULLET LIST">
  <p:cSld name="CUSTOM_7">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525600" y="275150"/>
            <a:ext cx="5199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8"/>
          <p:cNvSpPr txBox="1">
            <a:spLocks noGrp="1"/>
          </p:cNvSpPr>
          <p:nvPr>
            <p:ph type="body" idx="1"/>
          </p:nvPr>
        </p:nvSpPr>
        <p:spPr>
          <a:xfrm>
            <a:off x="525600" y="1080475"/>
            <a:ext cx="4122000" cy="3681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63" name="Google Shape;63;p8"/>
          <p:cNvSpPr>
            <a:spLocks noGrp="1"/>
          </p:cNvSpPr>
          <p:nvPr>
            <p:ph type="pic" idx="2"/>
          </p:nvPr>
        </p:nvSpPr>
        <p:spPr>
          <a:xfrm>
            <a:off x="5257850" y="1080475"/>
            <a:ext cx="3876600" cy="3454200"/>
          </a:xfrm>
          <a:prstGeom prst="rect">
            <a:avLst/>
          </a:prstGeom>
          <a:noFill/>
          <a:ln>
            <a:noFill/>
          </a:ln>
        </p:spPr>
      </p:sp>
      <p:sp>
        <p:nvSpPr>
          <p:cNvPr id="64" name="Google Shape;64;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utions Slide">
  <p:cSld name="CUSTOM_2_2">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525600" y="897300"/>
            <a:ext cx="8271000" cy="7368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67" name="Google Shape;67;p9"/>
          <p:cNvSpPr/>
          <p:nvPr/>
        </p:nvSpPr>
        <p:spPr>
          <a:xfrm>
            <a:off x="-3000" y="1737900"/>
            <a:ext cx="9150000" cy="34056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68" name="Google Shape;68;p9"/>
          <p:cNvSpPr txBox="1">
            <a:spLocks noGrp="1"/>
          </p:cNvSpPr>
          <p:nvPr>
            <p:ph type="title"/>
          </p:nvPr>
        </p:nvSpPr>
        <p:spPr>
          <a:xfrm>
            <a:off x="525600" y="275150"/>
            <a:ext cx="5747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9"/>
          <p:cNvSpPr txBox="1">
            <a:spLocks noGrp="1"/>
          </p:cNvSpPr>
          <p:nvPr>
            <p:ph type="body" idx="2"/>
          </p:nvPr>
        </p:nvSpPr>
        <p:spPr>
          <a:xfrm>
            <a:off x="1093675" y="1935650"/>
            <a:ext cx="7560900" cy="572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1pPr>
            <a:lvl2pPr marL="914400" lvl="1"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2pPr>
            <a:lvl3pPr marL="1371600" lvl="2"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3pPr>
            <a:lvl4pPr marL="1828800" lvl="3"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4pPr>
            <a:lvl5pPr marL="2286000" lvl="4"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5pPr>
            <a:lvl6pPr marL="2743200" lvl="5"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6pPr>
            <a:lvl7pPr marL="3200400" lvl="6"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7pPr>
            <a:lvl8pPr marL="3657600" lvl="7"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8pPr>
            <a:lvl9pPr marL="4114800" lvl="8"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9pPr>
          </a:lstStyle>
          <a:p>
            <a:endParaRPr/>
          </a:p>
        </p:txBody>
      </p:sp>
      <p:sp>
        <p:nvSpPr>
          <p:cNvPr id="70" name="Google Shape;70;p9"/>
          <p:cNvSpPr txBox="1">
            <a:spLocks noGrp="1"/>
          </p:cNvSpPr>
          <p:nvPr>
            <p:ph type="body" idx="3"/>
          </p:nvPr>
        </p:nvSpPr>
        <p:spPr>
          <a:xfrm>
            <a:off x="1093675" y="3384067"/>
            <a:ext cx="7609500" cy="572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1pPr>
            <a:lvl2pPr marL="914400" lvl="1"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2pPr>
            <a:lvl3pPr marL="1371600" lvl="2"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3pPr>
            <a:lvl4pPr marL="1828800" lvl="3"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4pPr>
            <a:lvl5pPr marL="2286000" lvl="4"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5pPr>
            <a:lvl6pPr marL="2743200" lvl="5"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6pPr>
            <a:lvl7pPr marL="3200400" lvl="6"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7pPr>
            <a:lvl8pPr marL="3657600" lvl="7"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8pPr>
            <a:lvl9pPr marL="4114800" lvl="8"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9pPr>
          </a:lstStyle>
          <a:p>
            <a:endParaRPr/>
          </a:p>
        </p:txBody>
      </p:sp>
      <p:sp>
        <p:nvSpPr>
          <p:cNvPr id="71" name="Google Shape;71;p9"/>
          <p:cNvSpPr txBox="1">
            <a:spLocks noGrp="1"/>
          </p:cNvSpPr>
          <p:nvPr>
            <p:ph type="body" idx="4"/>
          </p:nvPr>
        </p:nvSpPr>
        <p:spPr>
          <a:xfrm>
            <a:off x="1093675" y="4108275"/>
            <a:ext cx="5051400" cy="572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1pPr>
            <a:lvl2pPr marL="914400" lvl="1"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2pPr>
            <a:lvl3pPr marL="1371600" lvl="2"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3pPr>
            <a:lvl4pPr marL="1828800" lvl="3"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4pPr>
            <a:lvl5pPr marL="2286000" lvl="4"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5pPr>
            <a:lvl6pPr marL="2743200" lvl="5"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6pPr>
            <a:lvl7pPr marL="3200400" lvl="6"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7pPr>
            <a:lvl8pPr marL="3657600" lvl="7"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8pPr>
            <a:lvl9pPr marL="4114800" lvl="8"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9pPr>
          </a:lstStyle>
          <a:p>
            <a:endParaRPr/>
          </a:p>
        </p:txBody>
      </p:sp>
      <p:sp>
        <p:nvSpPr>
          <p:cNvPr id="72" name="Google Shape;72;p9"/>
          <p:cNvSpPr txBox="1">
            <a:spLocks noGrp="1"/>
          </p:cNvSpPr>
          <p:nvPr>
            <p:ph type="body" idx="5"/>
          </p:nvPr>
        </p:nvSpPr>
        <p:spPr>
          <a:xfrm>
            <a:off x="1093675" y="2659858"/>
            <a:ext cx="7628100" cy="572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1pPr>
            <a:lvl2pPr marL="914400" lvl="1"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2pPr>
            <a:lvl3pPr marL="1371600" lvl="2"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3pPr>
            <a:lvl4pPr marL="1828800" lvl="3"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4pPr>
            <a:lvl5pPr marL="2286000" lvl="4"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5pPr>
            <a:lvl6pPr marL="2743200" lvl="5"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6pPr>
            <a:lvl7pPr marL="3200400" lvl="6"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7pPr>
            <a:lvl8pPr marL="3657600" lvl="7"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8pPr>
            <a:lvl9pPr marL="4114800" lvl="8" indent="-311150" algn="l">
              <a:lnSpc>
                <a:spcPct val="115000"/>
              </a:lnSpc>
              <a:spcBef>
                <a:spcPts val="0"/>
              </a:spcBef>
              <a:spcAft>
                <a:spcPts val="0"/>
              </a:spcAft>
              <a:buClr>
                <a:schemeClr val="lt1"/>
              </a:buClr>
              <a:buSzPts val="1300"/>
              <a:buFont typeface="Roboto SemiBold"/>
              <a:buChar char="■"/>
              <a:defRPr sz="1300">
                <a:solidFill>
                  <a:schemeClr val="lt1"/>
                </a:solidFill>
                <a:latin typeface="Roboto SemiBold"/>
                <a:ea typeface="Roboto SemiBold"/>
                <a:cs typeface="Roboto SemiBold"/>
                <a:sym typeface="Roboto SemiBold"/>
              </a:defRPr>
            </a:lvl9pPr>
          </a:lstStyle>
          <a:p>
            <a:endParaRPr/>
          </a:p>
        </p:txBody>
      </p:sp>
      <p:sp>
        <p:nvSpPr>
          <p:cNvPr id="73" name="Google Shape;7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Break Option 1">
  <p:cSld name="CUSTOM_8">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3545726" y="-9911"/>
            <a:ext cx="5817000" cy="5183400"/>
          </a:xfrm>
          <a:prstGeom prst="rect">
            <a:avLst/>
          </a:prstGeom>
          <a:noFill/>
          <a:ln>
            <a:noFill/>
          </a:ln>
        </p:spPr>
      </p:sp>
      <p:sp>
        <p:nvSpPr>
          <p:cNvPr id="76" name="Google Shape;76;p10"/>
          <p:cNvSpPr/>
          <p:nvPr/>
        </p:nvSpPr>
        <p:spPr>
          <a:xfrm>
            <a:off x="0" y="-50"/>
            <a:ext cx="3546900" cy="513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 name="Google Shape;77;p10"/>
          <p:cNvSpPr txBox="1">
            <a:spLocks noGrp="1"/>
          </p:cNvSpPr>
          <p:nvPr>
            <p:ph type="title"/>
          </p:nvPr>
        </p:nvSpPr>
        <p:spPr>
          <a:xfrm>
            <a:off x="525600" y="2815150"/>
            <a:ext cx="2686800" cy="15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78" name="Google Shape;78;p10" title="jsi_logo.jpg"/>
          <p:cNvPicPr preferRelativeResize="0"/>
          <p:nvPr/>
        </p:nvPicPr>
        <p:blipFill rotWithShape="1">
          <a:blip r:embed="rId2">
            <a:alphaModFix/>
          </a:blip>
          <a:srcRect/>
          <a:stretch/>
        </p:blipFill>
        <p:spPr>
          <a:xfrm>
            <a:off x="8375739" y="217800"/>
            <a:ext cx="480707" cy="326576"/>
          </a:xfrm>
          <a:prstGeom prst="rect">
            <a:avLst/>
          </a:prstGeom>
          <a:noFill/>
          <a:ln>
            <a:noFill/>
          </a:ln>
        </p:spPr>
      </p:pic>
      <p:sp>
        <p:nvSpPr>
          <p:cNvPr id="79" name="Google Shape;79;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dk1"/>
                </a:solidFill>
                <a:latin typeface="Roboto"/>
                <a:ea typeface="Roboto"/>
                <a:cs typeface="Roboto"/>
                <a:sym typeface="Roboto"/>
              </a:defRPr>
            </a:lvl1pPr>
            <a:lvl2pPr lvl="1">
              <a:buNone/>
              <a:defRPr sz="1300">
                <a:solidFill>
                  <a:schemeClr val="dk1"/>
                </a:solidFill>
                <a:latin typeface="Roboto"/>
                <a:ea typeface="Roboto"/>
                <a:cs typeface="Roboto"/>
                <a:sym typeface="Roboto"/>
              </a:defRPr>
            </a:lvl2pPr>
            <a:lvl3pPr lvl="2">
              <a:buNone/>
              <a:defRPr sz="1300">
                <a:solidFill>
                  <a:schemeClr val="dk1"/>
                </a:solidFill>
                <a:latin typeface="Roboto"/>
                <a:ea typeface="Roboto"/>
                <a:cs typeface="Roboto"/>
                <a:sym typeface="Roboto"/>
              </a:defRPr>
            </a:lvl3pPr>
            <a:lvl4pPr lvl="3">
              <a:buNone/>
              <a:defRPr sz="1300">
                <a:solidFill>
                  <a:schemeClr val="dk1"/>
                </a:solidFill>
                <a:latin typeface="Roboto"/>
                <a:ea typeface="Roboto"/>
                <a:cs typeface="Roboto"/>
                <a:sym typeface="Roboto"/>
              </a:defRPr>
            </a:lvl4pPr>
            <a:lvl5pPr lvl="4">
              <a:buNone/>
              <a:defRPr sz="1300">
                <a:solidFill>
                  <a:schemeClr val="dk1"/>
                </a:solidFill>
                <a:latin typeface="Roboto"/>
                <a:ea typeface="Roboto"/>
                <a:cs typeface="Roboto"/>
                <a:sym typeface="Roboto"/>
              </a:defRPr>
            </a:lvl5pPr>
            <a:lvl6pPr lvl="5">
              <a:buNone/>
              <a:defRPr sz="1300">
                <a:solidFill>
                  <a:schemeClr val="dk1"/>
                </a:solidFill>
                <a:latin typeface="Roboto"/>
                <a:ea typeface="Roboto"/>
                <a:cs typeface="Roboto"/>
                <a:sym typeface="Roboto"/>
              </a:defRPr>
            </a:lvl6pPr>
            <a:lvl7pPr lvl="6">
              <a:buNone/>
              <a:defRPr sz="1300">
                <a:solidFill>
                  <a:schemeClr val="dk1"/>
                </a:solidFill>
                <a:latin typeface="Roboto"/>
                <a:ea typeface="Roboto"/>
                <a:cs typeface="Roboto"/>
                <a:sym typeface="Roboto"/>
              </a:defRPr>
            </a:lvl7pPr>
            <a:lvl8pPr lvl="7">
              <a:buNone/>
              <a:defRPr sz="1300">
                <a:solidFill>
                  <a:schemeClr val="dk1"/>
                </a:solidFill>
                <a:latin typeface="Roboto"/>
                <a:ea typeface="Roboto"/>
                <a:cs typeface="Roboto"/>
                <a:sym typeface="Roboto"/>
              </a:defRPr>
            </a:lvl8pPr>
            <a:lvl9pPr lvl="8">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A62C3"/>
              </a:buClr>
              <a:buSzPts val="3000"/>
              <a:buFont typeface="Roboto ExtraBold"/>
              <a:buNone/>
              <a:defRPr sz="3000" b="0" i="0" u="none" strike="noStrike" cap="none">
                <a:solidFill>
                  <a:srgbClr val="2A62C3"/>
                </a:solidFill>
                <a:latin typeface="Roboto ExtraBold"/>
                <a:ea typeface="Roboto ExtraBold"/>
                <a:cs typeface="Roboto ExtraBold"/>
                <a:sym typeface="Roboto ExtraBold"/>
              </a:defRPr>
            </a:lvl1pPr>
            <a:lvl2pPr marR="0" lvl="1"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2pPr>
            <a:lvl3pPr marR="0" lvl="2"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3pPr>
            <a:lvl4pPr marR="0" lvl="3"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4pPr>
            <a:lvl5pPr marR="0" lvl="4"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5pPr>
            <a:lvl6pPr marR="0" lvl="5"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6pPr>
            <a:lvl7pPr marR="0" lvl="6"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7pPr>
            <a:lvl8pPr marR="0" lvl="7"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8pPr>
            <a:lvl9pPr marR="0" lvl="8" algn="l" rtl="0">
              <a:lnSpc>
                <a:spcPct val="100000"/>
              </a:lnSpc>
              <a:spcBef>
                <a:spcPts val="0"/>
              </a:spcBef>
              <a:spcAft>
                <a:spcPts val="0"/>
              </a:spcAft>
              <a:buClr>
                <a:srgbClr val="2A62C3"/>
              </a:buClr>
              <a:buSzPts val="2800"/>
              <a:buFont typeface="Roboto ExtraBold"/>
              <a:buNone/>
              <a:defRPr sz="2800" b="0" i="0" u="none" strike="noStrike" cap="none">
                <a:solidFill>
                  <a:srgbClr val="2A62C3"/>
                </a:solidFill>
                <a:latin typeface="Roboto ExtraBold"/>
                <a:ea typeface="Roboto ExtraBold"/>
                <a:cs typeface="Roboto ExtraBold"/>
                <a:sym typeface="Roboto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hyperlink" Target="https://www.mass.gov/info-details/massachusetts-hcv-elimination-plan"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hyperlink" Target="https://idta.jsi.com/wp-content/uploads/2025/11/JSI_IDTA_SSP-Employment-and-Volunteer-Pathways_10.24.25_508.pdf" TargetMode="External"/><Relationship Id="rId4" Type="http://schemas.openxmlformats.org/officeDocument/2006/relationships/hyperlink" Target="https://www.mass.gov/info-details/testing-and-treatment-of-hepatitis-c-in-people-who-use-drugs-pwu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2">
            <a:extLst>
              <a:ext uri="{C183D7F6-B498-43B3-948B-1728B52AA6E4}">
                <adec:decorative xmlns:adec="http://schemas.microsoft.com/office/drawing/2017/decorative" val="1"/>
              </a:ext>
            </a:extLst>
          </p:cNvPr>
          <p:cNvPicPr preferRelativeResize="0"/>
          <p:nvPr/>
        </p:nvPicPr>
        <p:blipFill rotWithShape="1">
          <a:blip r:embed="rId3">
            <a:alphaModFix/>
          </a:blip>
          <a:srcRect l="16233" t="35022"/>
          <a:stretch/>
        </p:blipFill>
        <p:spPr>
          <a:xfrm>
            <a:off x="0" y="10758"/>
            <a:ext cx="9144003" cy="3989825"/>
          </a:xfrm>
          <a:prstGeom prst="rect">
            <a:avLst/>
          </a:prstGeom>
          <a:noFill/>
          <a:ln>
            <a:noFill/>
          </a:ln>
        </p:spPr>
      </p:pic>
      <p:sp>
        <p:nvSpPr>
          <p:cNvPr id="153" name="Google Shape;153;p22"/>
          <p:cNvSpPr txBox="1">
            <a:spLocks noGrp="1"/>
          </p:cNvSpPr>
          <p:nvPr>
            <p:ph type="title" idx="4294967295"/>
          </p:nvPr>
        </p:nvSpPr>
        <p:spPr>
          <a:xfrm>
            <a:off x="186825" y="940275"/>
            <a:ext cx="8811000" cy="283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4400">
                <a:solidFill>
                  <a:schemeClr val="lt1"/>
                </a:solidFill>
              </a:rPr>
              <a:t>Understanding Barriers to Hepatitis C Treatment: </a:t>
            </a:r>
            <a:br>
              <a:rPr lang="en" sz="4400">
                <a:solidFill>
                  <a:schemeClr val="lt1"/>
                </a:solidFill>
              </a:rPr>
            </a:br>
            <a:r>
              <a:rPr lang="en" sz="4400">
                <a:solidFill>
                  <a:schemeClr val="lt1"/>
                </a:solidFill>
              </a:rPr>
              <a:t>Findings from Interviews with People Who Inject Drugs</a:t>
            </a:r>
            <a:endParaRPr sz="4400" i="1">
              <a:solidFill>
                <a:schemeClr val="lt1"/>
              </a:solidFill>
            </a:endParaRPr>
          </a:p>
        </p:txBody>
      </p:sp>
      <p:sp>
        <p:nvSpPr>
          <p:cNvPr id="152" name="Google Shape;152;p22"/>
          <p:cNvSpPr txBox="1"/>
          <p:nvPr/>
        </p:nvSpPr>
        <p:spPr>
          <a:xfrm>
            <a:off x="4001350" y="4665150"/>
            <a:ext cx="3966900" cy="338700"/>
          </a:xfrm>
          <a:prstGeom prst="rect">
            <a:avLst/>
          </a:prstGeom>
          <a:noFill/>
          <a:ln>
            <a:noFill/>
          </a:ln>
        </p:spPr>
        <p:txBody>
          <a:bodyPr spcFirstLastPara="1" wrap="square" lIns="91425" tIns="91425" rIns="91425" bIns="91425" anchor="t" anchorCtr="0">
            <a:spAutoFit/>
          </a:bodyPr>
          <a:lstStyle/>
          <a:p>
            <a:pPr marL="0" marR="0" lvl="0" indent="0" algn="r" rtl="0">
              <a:lnSpc>
                <a:spcPct val="71481"/>
              </a:lnSpc>
              <a:spcBef>
                <a:spcPts val="0"/>
              </a:spcBef>
              <a:spcAft>
                <a:spcPts val="0"/>
              </a:spcAft>
              <a:buClr>
                <a:srgbClr val="000000"/>
              </a:buClr>
              <a:buSzPts val="1700"/>
              <a:buFont typeface="Arial"/>
              <a:buNone/>
            </a:pPr>
            <a:r>
              <a:rPr lang="en" sz="1400" b="0" i="0" u="none" strike="noStrike" cap="none">
                <a:solidFill>
                  <a:srgbClr val="192B75"/>
                </a:solidFill>
                <a:latin typeface="Roboto"/>
                <a:ea typeface="Roboto"/>
                <a:cs typeface="Roboto"/>
                <a:sym typeface="Roboto"/>
              </a:rPr>
              <a:t>Better Health &amp; Education Outcomes. For All.</a:t>
            </a:r>
            <a:endParaRPr sz="1400" b="0" i="0" u="none" strike="noStrike" cap="none">
              <a:solidFill>
                <a:srgbClr val="192B75"/>
              </a:solidFill>
              <a:latin typeface="Roboto"/>
              <a:ea typeface="Roboto"/>
              <a:cs typeface="Roboto"/>
              <a:sym typeface="Roboto"/>
            </a:endParaRPr>
          </a:p>
        </p:txBody>
      </p:sp>
      <p:pic>
        <p:nvPicPr>
          <p:cNvPr id="151" name="Google Shape;151;p22" descr="Logo for JSI"/>
          <p:cNvPicPr preferRelativeResize="0"/>
          <p:nvPr/>
        </p:nvPicPr>
        <p:blipFill rotWithShape="1">
          <a:blip r:embed="rId4">
            <a:alphaModFix/>
          </a:blip>
          <a:srcRect/>
          <a:stretch/>
        </p:blipFill>
        <p:spPr>
          <a:xfrm>
            <a:off x="8097375" y="4400961"/>
            <a:ext cx="784826" cy="53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title"/>
          </p:nvPr>
        </p:nvSpPr>
        <p:spPr>
          <a:xfrm>
            <a:off x="525600" y="275150"/>
            <a:ext cx="786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300"/>
              <a:t>Participant Characteristics: Sex/Gender &amp; Race/Ethnicity</a:t>
            </a:r>
            <a:endParaRPr sz="2300"/>
          </a:p>
        </p:txBody>
      </p:sp>
      <p:sp>
        <p:nvSpPr>
          <p:cNvPr id="297" name="Google Shape;297;p3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10</a:t>
            </a:fld>
            <a:endParaRPr/>
          </a:p>
        </p:txBody>
      </p:sp>
      <p:grpSp>
        <p:nvGrpSpPr>
          <p:cNvPr id="298" name="Google Shape;298;p31">
            <a:extLst>
              <a:ext uri="{C183D7F6-B498-43B3-948B-1728B52AA6E4}">
                <adec:decorative xmlns:adec="http://schemas.microsoft.com/office/drawing/2017/decorative" val="1"/>
              </a:ext>
            </a:extLst>
          </p:cNvPr>
          <p:cNvGrpSpPr/>
          <p:nvPr/>
        </p:nvGrpSpPr>
        <p:grpSpPr>
          <a:xfrm>
            <a:off x="8478836" y="127268"/>
            <a:ext cx="533087" cy="533087"/>
            <a:chOff x="679993" y="1348169"/>
            <a:chExt cx="594300" cy="594300"/>
          </a:xfrm>
        </p:grpSpPr>
        <p:sp>
          <p:nvSpPr>
            <p:cNvPr id="299" name="Google Shape;299;p31"/>
            <p:cNvSpPr/>
            <p:nvPr/>
          </p:nvSpPr>
          <p:spPr>
            <a:xfrm flipH="1">
              <a:off x="679993" y="1348169"/>
              <a:ext cx="594300" cy="594300"/>
            </a:xfrm>
            <a:prstGeom prst="ellipse">
              <a:avLst/>
            </a:prstGeom>
            <a:solidFill>
              <a:srgbClr val="F6B43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00" name="Google Shape;300;p31"/>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2</a:t>
              </a:r>
              <a:endParaRPr sz="1973" b="1" i="0" u="none" strike="noStrike" cap="none">
                <a:solidFill>
                  <a:srgbClr val="000000"/>
                </a:solidFill>
                <a:latin typeface="Roboto"/>
                <a:ea typeface="Roboto"/>
                <a:cs typeface="Roboto"/>
                <a:sym typeface="Roboto"/>
              </a:endParaRPr>
            </a:p>
          </p:txBody>
        </p:sp>
      </p:grpSp>
      <p:pic>
        <p:nvPicPr>
          <p:cNvPr id="3" name="Picture 2" descr="This table breaks down participant characteristics by sex/gender and race/ethnicity. 64% of participants were men, and 32% of participants were women. 4% were of an unknown gender. 50% of participants were White, followed by 17% Hispanic or Latino, and 13% multiple race or ethnicities. ">
            <a:extLst>
              <a:ext uri="{FF2B5EF4-FFF2-40B4-BE49-F238E27FC236}">
                <a16:creationId xmlns:a16="http://schemas.microsoft.com/office/drawing/2014/main" id="{2156D49C-B60D-4F56-BD1D-13010D9A7818}"/>
              </a:ext>
            </a:extLst>
          </p:cNvPr>
          <p:cNvPicPr>
            <a:picLocks noChangeAspect="1"/>
          </p:cNvPicPr>
          <p:nvPr/>
        </p:nvPicPr>
        <p:blipFill rotWithShape="1">
          <a:blip r:embed="rId3"/>
          <a:srcRect t="2072"/>
          <a:stretch/>
        </p:blipFill>
        <p:spPr>
          <a:xfrm>
            <a:off x="525599" y="785706"/>
            <a:ext cx="7473707" cy="39711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a:spLocks noGrp="1"/>
          </p:cNvSpPr>
          <p:nvPr>
            <p:ph type="title"/>
          </p:nvPr>
        </p:nvSpPr>
        <p:spPr>
          <a:xfrm>
            <a:off x="525600" y="275150"/>
            <a:ext cx="7887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700"/>
              <a:t>Participant Characteristics: Testing &amp; Treatment</a:t>
            </a:r>
            <a:endParaRPr sz="2700"/>
          </a:p>
        </p:txBody>
      </p:sp>
      <p:sp>
        <p:nvSpPr>
          <p:cNvPr id="306" name="Google Shape;306;p3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grpSp>
        <p:nvGrpSpPr>
          <p:cNvPr id="307" name="Google Shape;307;p32">
            <a:extLst>
              <a:ext uri="{C183D7F6-B498-43B3-948B-1728B52AA6E4}">
                <adec:decorative xmlns:adec="http://schemas.microsoft.com/office/drawing/2017/decorative" val="1"/>
              </a:ext>
            </a:extLst>
          </p:cNvPr>
          <p:cNvGrpSpPr/>
          <p:nvPr/>
        </p:nvGrpSpPr>
        <p:grpSpPr>
          <a:xfrm>
            <a:off x="8478836" y="127268"/>
            <a:ext cx="533087" cy="533087"/>
            <a:chOff x="679993" y="1348169"/>
            <a:chExt cx="594300" cy="594300"/>
          </a:xfrm>
        </p:grpSpPr>
        <p:sp>
          <p:nvSpPr>
            <p:cNvPr id="308" name="Google Shape;308;p32"/>
            <p:cNvSpPr/>
            <p:nvPr/>
          </p:nvSpPr>
          <p:spPr>
            <a:xfrm flipH="1">
              <a:off x="679993" y="1348169"/>
              <a:ext cx="594300" cy="594300"/>
            </a:xfrm>
            <a:prstGeom prst="ellipse">
              <a:avLst/>
            </a:prstGeom>
            <a:solidFill>
              <a:srgbClr val="F6B43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09" name="Google Shape;309;p32"/>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2</a:t>
              </a:r>
              <a:endParaRPr sz="1973" b="1" i="0" u="none" strike="noStrike" cap="none">
                <a:solidFill>
                  <a:srgbClr val="000000"/>
                </a:solidFill>
                <a:latin typeface="Roboto"/>
                <a:ea typeface="Roboto"/>
                <a:cs typeface="Roboto"/>
                <a:sym typeface="Roboto"/>
              </a:endParaRPr>
            </a:p>
          </p:txBody>
        </p:sp>
      </p:grpSp>
      <p:sp>
        <p:nvSpPr>
          <p:cNvPr id="310" name="Google Shape;310;p32"/>
          <p:cNvSpPr/>
          <p:nvPr/>
        </p:nvSpPr>
        <p:spPr>
          <a:xfrm>
            <a:off x="596059" y="967625"/>
            <a:ext cx="3903900" cy="40161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300"/>
              <a:buFont typeface="Arial"/>
              <a:buNone/>
            </a:pPr>
            <a:r>
              <a:rPr lang="en" sz="2500">
                <a:solidFill>
                  <a:schemeClr val="lt2"/>
                </a:solidFill>
                <a:latin typeface="Roboto ExtraBold"/>
                <a:ea typeface="Roboto ExtraBold"/>
                <a:cs typeface="Roboto ExtraBold"/>
                <a:sym typeface="Roboto ExtraBold"/>
              </a:rPr>
              <a:t>Testing</a:t>
            </a:r>
            <a:endParaRPr sz="2500">
              <a:solidFill>
                <a:schemeClr val="lt2"/>
              </a:solidFill>
              <a:latin typeface="Roboto ExtraBold"/>
              <a:ea typeface="Roboto ExtraBold"/>
              <a:cs typeface="Roboto ExtraBold"/>
              <a:sym typeface="Roboto ExtraBold"/>
            </a:endParaRPr>
          </a:p>
          <a:p>
            <a:pPr marL="0" lvl="0" indent="0" algn="l" rtl="0">
              <a:spcBef>
                <a:spcPts val="0"/>
              </a:spcBef>
              <a:spcAft>
                <a:spcPts val="0"/>
              </a:spcAft>
              <a:buClr>
                <a:schemeClr val="dk1"/>
              </a:buClr>
              <a:buSzPts val="1100"/>
              <a:buFont typeface="Arial"/>
              <a:buNone/>
            </a:pPr>
            <a:r>
              <a:rPr lang="en" sz="1900" b="1">
                <a:solidFill>
                  <a:schemeClr val="dk1"/>
                </a:solidFill>
                <a:latin typeface="Roboto"/>
                <a:ea typeface="Roboto"/>
                <a:cs typeface="Roboto"/>
                <a:sym typeface="Roboto"/>
              </a:rPr>
              <a:t>74/75 (99%)</a:t>
            </a:r>
            <a:r>
              <a:rPr lang="en" sz="1900">
                <a:solidFill>
                  <a:schemeClr val="dk1"/>
                </a:solidFill>
                <a:latin typeface="Roboto"/>
                <a:ea typeface="Roboto"/>
                <a:cs typeface="Roboto"/>
                <a:sym typeface="Roboto"/>
              </a:rPr>
              <a:t> of participants had ever been tested for HCV.</a:t>
            </a:r>
            <a:endParaRPr sz="1900">
              <a:solidFill>
                <a:schemeClr val="dk1"/>
              </a:solidFill>
              <a:latin typeface="Roboto"/>
              <a:ea typeface="Roboto"/>
              <a:cs typeface="Roboto"/>
              <a:sym typeface="Roboto"/>
            </a:endParaRPr>
          </a:p>
          <a:p>
            <a:pPr marL="0" lvl="0" indent="0" algn="l" rtl="0">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Testing locations:</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Primary care provider (PCP)/doctor’s office </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SSPs</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Hospital</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Jail/prison</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Substance use disorder (SUD) treatment program</a:t>
            </a:r>
            <a:endParaRPr sz="1900">
              <a:solidFill>
                <a:schemeClr val="lt2"/>
              </a:solidFill>
              <a:latin typeface="Roboto ExtraBold"/>
              <a:ea typeface="Roboto ExtraBold"/>
              <a:cs typeface="Roboto ExtraBold"/>
              <a:sym typeface="Roboto ExtraBold"/>
            </a:endParaRPr>
          </a:p>
          <a:p>
            <a:pPr marL="0" lvl="0" indent="0" algn="ctr" rtl="0">
              <a:spcBef>
                <a:spcPts val="0"/>
              </a:spcBef>
              <a:spcAft>
                <a:spcPts val="0"/>
              </a:spcAft>
              <a:buNone/>
            </a:pPr>
            <a:endParaRPr>
              <a:solidFill>
                <a:schemeClr val="lt1"/>
              </a:solidFill>
              <a:latin typeface="Roboto"/>
              <a:ea typeface="Roboto"/>
              <a:cs typeface="Roboto"/>
              <a:sym typeface="Roboto"/>
            </a:endParaRPr>
          </a:p>
        </p:txBody>
      </p:sp>
      <p:sp>
        <p:nvSpPr>
          <p:cNvPr id="311" name="Google Shape;311;p32"/>
          <p:cNvSpPr/>
          <p:nvPr/>
        </p:nvSpPr>
        <p:spPr>
          <a:xfrm>
            <a:off x="4645375" y="967625"/>
            <a:ext cx="3903900" cy="40161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300"/>
              <a:buFont typeface="Arial"/>
              <a:buNone/>
            </a:pPr>
            <a:r>
              <a:rPr lang="en" sz="2500">
                <a:solidFill>
                  <a:schemeClr val="lt2"/>
                </a:solidFill>
                <a:latin typeface="Roboto ExtraBold"/>
                <a:ea typeface="Roboto ExtraBold"/>
                <a:cs typeface="Roboto ExtraBold"/>
                <a:sym typeface="Roboto ExtraBold"/>
              </a:rPr>
              <a:t>Treatment</a:t>
            </a:r>
            <a:endParaRPr sz="2500">
              <a:solidFill>
                <a:schemeClr val="lt2"/>
              </a:solidFill>
              <a:latin typeface="Roboto ExtraBold"/>
              <a:ea typeface="Roboto ExtraBold"/>
              <a:cs typeface="Roboto ExtraBold"/>
              <a:sym typeface="Roboto ExtraBold"/>
            </a:endParaRPr>
          </a:p>
          <a:p>
            <a:pPr marL="0" lvl="0" indent="0" algn="l" rtl="0">
              <a:spcBef>
                <a:spcPts val="0"/>
              </a:spcBef>
              <a:spcAft>
                <a:spcPts val="0"/>
              </a:spcAft>
              <a:buClr>
                <a:schemeClr val="dk1"/>
              </a:buClr>
              <a:buSzPts val="1100"/>
              <a:buFont typeface="Arial"/>
              <a:buNone/>
            </a:pPr>
            <a:r>
              <a:rPr lang="en" sz="1900" b="1">
                <a:solidFill>
                  <a:schemeClr val="dk1"/>
                </a:solidFill>
                <a:latin typeface="Roboto"/>
                <a:ea typeface="Roboto"/>
                <a:cs typeface="Roboto"/>
                <a:sym typeface="Roboto"/>
              </a:rPr>
              <a:t>21/75 (28%)</a:t>
            </a:r>
            <a:r>
              <a:rPr lang="en" sz="1900">
                <a:solidFill>
                  <a:schemeClr val="dk1"/>
                </a:solidFill>
                <a:latin typeface="Roboto"/>
                <a:ea typeface="Roboto"/>
                <a:cs typeface="Roboto"/>
                <a:sym typeface="Roboto"/>
              </a:rPr>
              <a:t> of participants had ever received treatment for HCV.</a:t>
            </a:r>
            <a:endParaRPr sz="1900">
              <a:solidFill>
                <a:schemeClr val="dk1"/>
              </a:solidFill>
              <a:latin typeface="Roboto"/>
              <a:ea typeface="Roboto"/>
              <a:cs typeface="Roboto"/>
              <a:sym typeface="Roboto"/>
            </a:endParaRPr>
          </a:p>
          <a:p>
            <a:pPr marL="0" lvl="0" indent="0" algn="l" rtl="0">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Treatment locations:</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PCP/doctor’s office </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SSPs</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Jail/prison</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SUD treatment program</a:t>
            </a:r>
            <a:endParaRPr sz="1900">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5"/>
        <p:cNvGrpSpPr/>
        <p:nvPr/>
      </p:nvGrpSpPr>
      <p:grpSpPr>
        <a:xfrm>
          <a:off x="0" y="0"/>
          <a:ext cx="0" cy="0"/>
          <a:chOff x="0" y="0"/>
          <a:chExt cx="0" cy="0"/>
        </a:xfrm>
      </p:grpSpPr>
      <p:pic>
        <p:nvPicPr>
          <p:cNvPr id="316" name="Google Shape;316;p33">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317" name="Google Shape;317;p33"/>
          <p:cNvSpPr txBox="1">
            <a:spLocks noGrp="1"/>
          </p:cNvSpPr>
          <p:nvPr>
            <p:ph type="title"/>
          </p:nvPr>
        </p:nvSpPr>
        <p:spPr>
          <a:xfrm>
            <a:off x="411050" y="1833600"/>
            <a:ext cx="4250400" cy="147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HCV Knowledge</a:t>
            </a:r>
            <a:endParaRPr sz="4400">
              <a:solidFill>
                <a:schemeClr val="lt1"/>
              </a:solidFill>
            </a:endParaRPr>
          </a:p>
        </p:txBody>
      </p:sp>
      <p:pic>
        <p:nvPicPr>
          <p:cNvPr id="318" name="Google Shape;318;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319" name="Google Shape;319;p33">
            <a:extLst>
              <a:ext uri="{C183D7F6-B498-43B3-948B-1728B52AA6E4}">
                <adec:decorative xmlns:adec="http://schemas.microsoft.com/office/drawing/2017/decorative" val="1"/>
              </a:ext>
            </a:extLst>
          </p:cNvPr>
          <p:cNvGrpSpPr/>
          <p:nvPr/>
        </p:nvGrpSpPr>
        <p:grpSpPr>
          <a:xfrm>
            <a:off x="7674024" y="114549"/>
            <a:ext cx="533087" cy="533087"/>
            <a:chOff x="679993" y="2115881"/>
            <a:chExt cx="594300" cy="594300"/>
          </a:xfrm>
        </p:grpSpPr>
        <p:sp>
          <p:nvSpPr>
            <p:cNvPr id="320" name="Google Shape;320;p33"/>
            <p:cNvSpPr/>
            <p:nvPr/>
          </p:nvSpPr>
          <p:spPr>
            <a:xfrm flipH="1">
              <a:off x="679993" y="2115881"/>
              <a:ext cx="594300" cy="594300"/>
            </a:xfrm>
            <a:prstGeom prst="ellipse">
              <a:avLst/>
            </a:prstGeom>
            <a:solidFill>
              <a:srgbClr val="55C6C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21" name="Google Shape;321;p33"/>
            <p:cNvSpPr txBox="1"/>
            <p:nvPr/>
          </p:nvSpPr>
          <p:spPr>
            <a:xfrm>
              <a:off x="800738" y="2238733"/>
              <a:ext cx="352800" cy="3486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3</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Infection Knowledge</a:t>
            </a:r>
            <a:endParaRPr/>
          </a:p>
        </p:txBody>
      </p:sp>
      <p:sp>
        <p:nvSpPr>
          <p:cNvPr id="327" name="Google Shape;327;p34"/>
          <p:cNvSpPr txBox="1">
            <a:spLocks noGrp="1"/>
          </p:cNvSpPr>
          <p:nvPr>
            <p:ph type="body" idx="1"/>
          </p:nvPr>
        </p:nvSpPr>
        <p:spPr>
          <a:xfrm>
            <a:off x="525600" y="888825"/>
            <a:ext cx="4479300" cy="385705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Char char="●"/>
            </a:pPr>
            <a:r>
              <a:rPr lang="en" sz="1800" dirty="0"/>
              <a:t>HCV was most often described as an </a:t>
            </a:r>
            <a:r>
              <a:rPr lang="en" sz="1800" b="1" dirty="0"/>
              <a:t>infection that affects the liver</a:t>
            </a:r>
            <a:r>
              <a:rPr lang="en" sz="1800" dirty="0"/>
              <a:t>.</a:t>
            </a:r>
            <a:endParaRPr sz="1800" dirty="0"/>
          </a:p>
          <a:p>
            <a:pPr marL="457200" lvl="0" indent="-342900" algn="l" rtl="0">
              <a:lnSpc>
                <a:spcPct val="100000"/>
              </a:lnSpc>
              <a:spcBef>
                <a:spcPts val="1000"/>
              </a:spcBef>
              <a:spcAft>
                <a:spcPts val="0"/>
              </a:spcAft>
              <a:buSzPts val="1800"/>
              <a:buChar char="●"/>
            </a:pPr>
            <a:r>
              <a:rPr lang="en" sz="1800" dirty="0"/>
              <a:t>Many participants identified HCV as </a:t>
            </a:r>
            <a:r>
              <a:rPr lang="en" sz="1800" b="1" dirty="0"/>
              <a:t>serious</a:t>
            </a:r>
            <a:r>
              <a:rPr lang="en" sz="1800" dirty="0"/>
              <a:t> and </a:t>
            </a:r>
            <a:r>
              <a:rPr lang="en" sz="1800" b="1" dirty="0"/>
              <a:t>potentially fatal</a:t>
            </a:r>
            <a:r>
              <a:rPr lang="en" sz="1800" dirty="0"/>
              <a:t> if not treated.</a:t>
            </a:r>
            <a:endParaRPr sz="1800" dirty="0"/>
          </a:p>
          <a:p>
            <a:pPr marL="457200" lvl="0" indent="-342900" algn="l" rtl="0">
              <a:lnSpc>
                <a:spcPct val="100000"/>
              </a:lnSpc>
              <a:spcBef>
                <a:spcPts val="1000"/>
              </a:spcBef>
              <a:spcAft>
                <a:spcPts val="0"/>
              </a:spcAft>
              <a:buSzPts val="1800"/>
              <a:buChar char="●"/>
            </a:pPr>
            <a:r>
              <a:rPr lang="en" sz="1800" dirty="0"/>
              <a:t>Most participants did not describe </a:t>
            </a:r>
            <a:r>
              <a:rPr lang="en" sz="1800" b="1" dirty="0"/>
              <a:t>symptoms</a:t>
            </a:r>
            <a:r>
              <a:rPr lang="en" sz="1800" dirty="0"/>
              <a:t> of HCV or did not know about symptoms when asked.</a:t>
            </a:r>
            <a:endParaRPr sz="1800" dirty="0"/>
          </a:p>
          <a:p>
            <a:pPr marL="457200" lvl="0" indent="-342900" algn="l" rtl="0">
              <a:lnSpc>
                <a:spcPct val="100000"/>
              </a:lnSpc>
              <a:spcBef>
                <a:spcPts val="1000"/>
              </a:spcBef>
              <a:spcAft>
                <a:spcPts val="0"/>
              </a:spcAft>
              <a:buSzPts val="1800"/>
              <a:buChar char="●"/>
            </a:pPr>
            <a:r>
              <a:rPr lang="en" sz="1800" dirty="0"/>
              <a:t>Some participants had a </a:t>
            </a:r>
            <a:r>
              <a:rPr lang="en" sz="1800" b="1" dirty="0"/>
              <a:t>limited</a:t>
            </a:r>
            <a:r>
              <a:rPr lang="en" sz="1800" dirty="0"/>
              <a:t> or </a:t>
            </a:r>
            <a:r>
              <a:rPr lang="en" sz="1800" b="1" dirty="0"/>
              <a:t>abstract understanding</a:t>
            </a:r>
            <a:r>
              <a:rPr lang="en" sz="1800" dirty="0"/>
              <a:t> of HCV or confused HCV infections with other infectious diseases (HIV, HAV, HBV).</a:t>
            </a:r>
            <a:endParaRPr sz="1800" dirty="0"/>
          </a:p>
        </p:txBody>
      </p:sp>
      <p:sp>
        <p:nvSpPr>
          <p:cNvPr id="328" name="Google Shape;328;p3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grpSp>
        <p:nvGrpSpPr>
          <p:cNvPr id="329" name="Google Shape;329;p34">
            <a:extLst>
              <a:ext uri="{C183D7F6-B498-43B3-948B-1728B52AA6E4}">
                <adec:decorative xmlns:adec="http://schemas.microsoft.com/office/drawing/2017/decorative" val="1"/>
              </a:ext>
            </a:extLst>
          </p:cNvPr>
          <p:cNvGrpSpPr/>
          <p:nvPr/>
        </p:nvGrpSpPr>
        <p:grpSpPr>
          <a:xfrm>
            <a:off x="8488842" y="114511"/>
            <a:ext cx="533087" cy="533087"/>
            <a:chOff x="679993" y="2115881"/>
            <a:chExt cx="594300" cy="594300"/>
          </a:xfrm>
        </p:grpSpPr>
        <p:sp>
          <p:nvSpPr>
            <p:cNvPr id="330" name="Google Shape;330;p34"/>
            <p:cNvSpPr/>
            <p:nvPr/>
          </p:nvSpPr>
          <p:spPr>
            <a:xfrm flipH="1">
              <a:off x="679993" y="2115881"/>
              <a:ext cx="594300" cy="594300"/>
            </a:xfrm>
            <a:prstGeom prst="ellipse">
              <a:avLst/>
            </a:prstGeom>
            <a:solidFill>
              <a:srgbClr val="55C6C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31" name="Google Shape;331;p34"/>
            <p:cNvSpPr txBox="1"/>
            <p:nvPr/>
          </p:nvSpPr>
          <p:spPr>
            <a:xfrm>
              <a:off x="800738" y="2238733"/>
              <a:ext cx="352800" cy="3486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3</a:t>
              </a:r>
              <a:endParaRPr sz="1973" b="1" i="0" u="none" strike="noStrike" cap="none">
                <a:solidFill>
                  <a:srgbClr val="000000"/>
                </a:solidFill>
                <a:latin typeface="Roboto"/>
                <a:ea typeface="Roboto"/>
                <a:cs typeface="Roboto"/>
                <a:sym typeface="Roboto"/>
              </a:endParaRPr>
            </a:p>
          </p:txBody>
        </p:sp>
      </p:grpSp>
      <p:sp>
        <p:nvSpPr>
          <p:cNvPr id="332" name="Google Shape;332;p34"/>
          <p:cNvSpPr/>
          <p:nvPr/>
        </p:nvSpPr>
        <p:spPr>
          <a:xfrm>
            <a:off x="5004900" y="1080475"/>
            <a:ext cx="3734100" cy="36654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b="1" i="1" dirty="0">
                <a:solidFill>
                  <a:schemeClr val="lt2"/>
                </a:solidFill>
                <a:latin typeface="Roboto"/>
                <a:ea typeface="Roboto"/>
                <a:cs typeface="Roboto"/>
                <a:sym typeface="Roboto"/>
              </a:rPr>
              <a:t>“It's a serious thing, because it's quite dangerous. I've seen many of my friends who have died from hepatitis C.”</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dirty="0">
              <a:solidFill>
                <a:schemeClr val="lt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800" b="1" i="1" dirty="0">
              <a:solidFill>
                <a:schemeClr val="lt2"/>
              </a:solidFill>
              <a:latin typeface="Roboto"/>
              <a:ea typeface="Roboto"/>
              <a:cs typeface="Roboto"/>
              <a:sym typeface="Roboto"/>
            </a:endParaRPr>
          </a:p>
          <a:p>
            <a:pPr marL="0" lvl="0" indent="0" algn="l" rtl="0">
              <a:spcBef>
                <a:spcPts val="1000"/>
              </a:spcBef>
              <a:spcAft>
                <a:spcPts val="0"/>
              </a:spcAft>
              <a:buNone/>
            </a:pPr>
            <a:r>
              <a:rPr lang="en" sz="1800" b="1" i="1" dirty="0">
                <a:solidFill>
                  <a:schemeClr val="lt2"/>
                </a:solidFill>
                <a:latin typeface="Roboto"/>
                <a:ea typeface="Roboto"/>
                <a:cs typeface="Roboto"/>
                <a:sym typeface="Roboto"/>
              </a:rPr>
              <a:t>“...I don't know if I'm correct or not, but I know that, um, it can turn into HIV.”</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Transmission Knowledge</a:t>
            </a:r>
            <a:endParaRPr/>
          </a:p>
        </p:txBody>
      </p:sp>
      <p:sp>
        <p:nvSpPr>
          <p:cNvPr id="338" name="Google Shape;338;p35"/>
          <p:cNvSpPr txBox="1">
            <a:spLocks noGrp="1"/>
          </p:cNvSpPr>
          <p:nvPr>
            <p:ph type="body" idx="1"/>
          </p:nvPr>
        </p:nvSpPr>
        <p:spPr>
          <a:xfrm>
            <a:off x="525600" y="1080475"/>
            <a:ext cx="4925700" cy="3548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Char char="●"/>
            </a:pPr>
            <a:r>
              <a:rPr lang="en" sz="1800"/>
              <a:t>Most participants identified </a:t>
            </a:r>
            <a:r>
              <a:rPr lang="en" sz="1800" b="1"/>
              <a:t>IDU</a:t>
            </a:r>
            <a:r>
              <a:rPr lang="en" sz="1800"/>
              <a:t> as a mode of HCV transmission.</a:t>
            </a:r>
            <a:endParaRPr sz="1800"/>
          </a:p>
          <a:p>
            <a:pPr marL="457200" lvl="0" indent="-342900" algn="l" rtl="0">
              <a:lnSpc>
                <a:spcPct val="100000"/>
              </a:lnSpc>
              <a:spcBef>
                <a:spcPts val="1000"/>
              </a:spcBef>
              <a:spcAft>
                <a:spcPts val="0"/>
              </a:spcAft>
              <a:buSzPts val="1800"/>
              <a:buChar char="●"/>
            </a:pPr>
            <a:r>
              <a:rPr lang="en" sz="1800"/>
              <a:t>Participants also identified that HCV is </a:t>
            </a:r>
            <a:r>
              <a:rPr lang="en" sz="1800" b="1"/>
              <a:t>spread through blood</a:t>
            </a:r>
            <a:r>
              <a:rPr lang="en" sz="1800"/>
              <a:t> and can be </a:t>
            </a:r>
            <a:r>
              <a:rPr lang="en" sz="1800" b="1"/>
              <a:t>transmitted during sex</a:t>
            </a:r>
            <a:r>
              <a:rPr lang="en" sz="1800"/>
              <a:t>. </a:t>
            </a:r>
            <a:endParaRPr sz="1800"/>
          </a:p>
          <a:p>
            <a:pPr marL="457200" lvl="0" indent="-342900" algn="l" rtl="0">
              <a:lnSpc>
                <a:spcPct val="100000"/>
              </a:lnSpc>
              <a:spcBef>
                <a:spcPts val="1000"/>
              </a:spcBef>
              <a:spcAft>
                <a:spcPts val="0"/>
              </a:spcAft>
              <a:buSzPts val="1800"/>
              <a:buChar char="●"/>
            </a:pPr>
            <a:r>
              <a:rPr lang="en" sz="1800"/>
              <a:t>Some participants had a </a:t>
            </a:r>
            <a:r>
              <a:rPr lang="en" sz="1800" b="1"/>
              <a:t>limited or incomplete understanding</a:t>
            </a:r>
            <a:r>
              <a:rPr lang="en" sz="1800"/>
              <a:t> of transmission or named </a:t>
            </a:r>
            <a:r>
              <a:rPr lang="en" sz="1800" b="1"/>
              <a:t>inaccurate modes of transmission</a:t>
            </a:r>
            <a:r>
              <a:rPr lang="en" sz="1800"/>
              <a:t> (saliva, proximity to someone with HCV). </a:t>
            </a:r>
            <a:endParaRPr sz="1800"/>
          </a:p>
        </p:txBody>
      </p:sp>
      <p:sp>
        <p:nvSpPr>
          <p:cNvPr id="339" name="Google Shape;339;p35">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14</a:t>
            </a:fld>
            <a:endParaRPr/>
          </a:p>
        </p:txBody>
      </p:sp>
      <p:grpSp>
        <p:nvGrpSpPr>
          <p:cNvPr id="340" name="Google Shape;340;p35">
            <a:extLst>
              <a:ext uri="{C183D7F6-B498-43B3-948B-1728B52AA6E4}">
                <adec:decorative xmlns:adec="http://schemas.microsoft.com/office/drawing/2017/decorative" val="1"/>
              </a:ext>
            </a:extLst>
          </p:cNvPr>
          <p:cNvGrpSpPr/>
          <p:nvPr/>
        </p:nvGrpSpPr>
        <p:grpSpPr>
          <a:xfrm>
            <a:off x="8488842" y="114511"/>
            <a:ext cx="533087" cy="533087"/>
            <a:chOff x="679993" y="2115881"/>
            <a:chExt cx="594300" cy="594300"/>
          </a:xfrm>
        </p:grpSpPr>
        <p:sp>
          <p:nvSpPr>
            <p:cNvPr id="341" name="Google Shape;341;p35"/>
            <p:cNvSpPr/>
            <p:nvPr/>
          </p:nvSpPr>
          <p:spPr>
            <a:xfrm flipH="1">
              <a:off x="679993" y="2115881"/>
              <a:ext cx="594300" cy="594300"/>
            </a:xfrm>
            <a:prstGeom prst="ellipse">
              <a:avLst/>
            </a:prstGeom>
            <a:solidFill>
              <a:srgbClr val="55C6C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42" name="Google Shape;342;p35"/>
            <p:cNvSpPr txBox="1"/>
            <p:nvPr/>
          </p:nvSpPr>
          <p:spPr>
            <a:xfrm>
              <a:off x="800738" y="2238733"/>
              <a:ext cx="352800" cy="3486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3</a:t>
              </a:r>
              <a:endParaRPr sz="1973" b="1" i="0" u="none" strike="noStrike" cap="none">
                <a:solidFill>
                  <a:srgbClr val="000000"/>
                </a:solidFill>
                <a:latin typeface="Roboto"/>
                <a:ea typeface="Roboto"/>
                <a:cs typeface="Roboto"/>
                <a:sym typeface="Roboto"/>
              </a:endParaRPr>
            </a:p>
          </p:txBody>
        </p:sp>
      </p:grpSp>
      <p:sp>
        <p:nvSpPr>
          <p:cNvPr id="343" name="Google Shape;343;p35"/>
          <p:cNvSpPr/>
          <p:nvPr/>
        </p:nvSpPr>
        <p:spPr>
          <a:xfrm>
            <a:off x="5592100" y="1080475"/>
            <a:ext cx="3147000" cy="36672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“I...I know that it is, um, like a blood disease, um, usually caused by sharing needles or like blood-to-blood contact…”</a:t>
            </a:r>
            <a:endParaRPr sz="1800" b="1" i="1">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a:solidFill>
                <a:schemeClr val="lt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Treatment Knowledge</a:t>
            </a:r>
            <a:endParaRPr/>
          </a:p>
        </p:txBody>
      </p:sp>
      <p:sp>
        <p:nvSpPr>
          <p:cNvPr id="349" name="Google Shape;349;p36"/>
          <p:cNvSpPr txBox="1">
            <a:spLocks noGrp="1"/>
          </p:cNvSpPr>
          <p:nvPr>
            <p:ph type="body" idx="1"/>
          </p:nvPr>
        </p:nvSpPr>
        <p:spPr>
          <a:xfrm>
            <a:off x="525600" y="909509"/>
            <a:ext cx="4902000" cy="390637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Font typeface="Calibri"/>
              <a:buChar char="●"/>
            </a:pPr>
            <a:r>
              <a:rPr lang="en" sz="1800" dirty="0"/>
              <a:t>Participants had </a:t>
            </a:r>
            <a:r>
              <a:rPr lang="en" sz="1800" b="1" dirty="0"/>
              <a:t>differing knowledge</a:t>
            </a:r>
            <a:r>
              <a:rPr lang="en" sz="1800" dirty="0"/>
              <a:t> about whether HCV could be </a:t>
            </a:r>
            <a:r>
              <a:rPr lang="en" sz="1800" b="1" dirty="0"/>
              <a:t>cured with treatment.</a:t>
            </a:r>
            <a:endParaRPr sz="1800" b="1" dirty="0"/>
          </a:p>
          <a:p>
            <a:pPr marL="457200" lvl="0" indent="-342900" algn="l" rtl="0">
              <a:lnSpc>
                <a:spcPct val="100000"/>
              </a:lnSpc>
              <a:spcBef>
                <a:spcPts val="1000"/>
              </a:spcBef>
              <a:spcAft>
                <a:spcPts val="0"/>
              </a:spcAft>
              <a:buSzPts val="1800"/>
              <a:buFont typeface="Calibri"/>
              <a:buChar char="●"/>
            </a:pPr>
            <a:r>
              <a:rPr lang="en" sz="1800" dirty="0"/>
              <a:t>Participants recognized that HCV treatment involved </a:t>
            </a:r>
            <a:r>
              <a:rPr lang="en" sz="1800" b="1" dirty="0"/>
              <a:t>pills </a:t>
            </a:r>
            <a:r>
              <a:rPr lang="en" sz="1800" dirty="0"/>
              <a:t>and that there were </a:t>
            </a:r>
            <a:r>
              <a:rPr lang="en" sz="1800" b="1" dirty="0"/>
              <a:t>different treatment options.</a:t>
            </a:r>
            <a:endParaRPr sz="1800" b="1" dirty="0"/>
          </a:p>
          <a:p>
            <a:pPr marL="457200" lvl="0" indent="-342900" algn="l" rtl="0">
              <a:lnSpc>
                <a:spcPct val="100000"/>
              </a:lnSpc>
              <a:spcBef>
                <a:spcPts val="1000"/>
              </a:spcBef>
              <a:spcAft>
                <a:spcPts val="0"/>
              </a:spcAft>
              <a:buSzPts val="1800"/>
              <a:buFont typeface="Calibri"/>
              <a:buChar char="●"/>
            </a:pPr>
            <a:r>
              <a:rPr lang="en" sz="1800" dirty="0"/>
              <a:t>A few participants mentioned </a:t>
            </a:r>
            <a:r>
              <a:rPr lang="en" sz="1800" b="1" dirty="0"/>
              <a:t>interferon </a:t>
            </a:r>
            <a:r>
              <a:rPr lang="en" sz="1800" dirty="0"/>
              <a:t>and/or recognized that </a:t>
            </a:r>
            <a:r>
              <a:rPr lang="en" sz="1800" b="1" dirty="0"/>
              <a:t>treatment options have improved.</a:t>
            </a:r>
            <a:endParaRPr sz="1800" b="1" dirty="0"/>
          </a:p>
          <a:p>
            <a:pPr marL="457200" lvl="0" indent="-342900" algn="l" rtl="0">
              <a:lnSpc>
                <a:spcPct val="100000"/>
              </a:lnSpc>
              <a:spcBef>
                <a:spcPts val="1000"/>
              </a:spcBef>
              <a:spcAft>
                <a:spcPts val="1000"/>
              </a:spcAft>
              <a:buSzPts val="1800"/>
              <a:buFont typeface="Calibri"/>
              <a:buChar char="●"/>
            </a:pPr>
            <a:r>
              <a:rPr lang="en" sz="1800" dirty="0"/>
              <a:t>Few participants thought or had heard that </a:t>
            </a:r>
            <a:r>
              <a:rPr lang="en" sz="1800" b="1" dirty="0"/>
              <a:t>abstinence from substance use is required for treatment.</a:t>
            </a:r>
            <a:endParaRPr sz="1800" dirty="0"/>
          </a:p>
        </p:txBody>
      </p:sp>
      <p:sp>
        <p:nvSpPr>
          <p:cNvPr id="350" name="Google Shape;350;p36">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15</a:t>
            </a:fld>
            <a:endParaRPr/>
          </a:p>
        </p:txBody>
      </p:sp>
      <p:grpSp>
        <p:nvGrpSpPr>
          <p:cNvPr id="351" name="Google Shape;351;p36">
            <a:extLst>
              <a:ext uri="{C183D7F6-B498-43B3-948B-1728B52AA6E4}">
                <adec:decorative xmlns:adec="http://schemas.microsoft.com/office/drawing/2017/decorative" val="1"/>
              </a:ext>
            </a:extLst>
          </p:cNvPr>
          <p:cNvGrpSpPr/>
          <p:nvPr/>
        </p:nvGrpSpPr>
        <p:grpSpPr>
          <a:xfrm>
            <a:off x="8488842" y="114511"/>
            <a:ext cx="533087" cy="533087"/>
            <a:chOff x="679993" y="2115881"/>
            <a:chExt cx="594300" cy="594300"/>
          </a:xfrm>
        </p:grpSpPr>
        <p:sp>
          <p:nvSpPr>
            <p:cNvPr id="352" name="Google Shape;352;p36"/>
            <p:cNvSpPr/>
            <p:nvPr/>
          </p:nvSpPr>
          <p:spPr>
            <a:xfrm flipH="1">
              <a:off x="679993" y="2115881"/>
              <a:ext cx="594300" cy="594300"/>
            </a:xfrm>
            <a:prstGeom prst="ellipse">
              <a:avLst/>
            </a:prstGeom>
            <a:solidFill>
              <a:srgbClr val="55C6C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53" name="Google Shape;353;p36"/>
            <p:cNvSpPr txBox="1"/>
            <p:nvPr/>
          </p:nvSpPr>
          <p:spPr>
            <a:xfrm>
              <a:off x="800738" y="2238733"/>
              <a:ext cx="352800" cy="3486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3</a:t>
              </a:r>
              <a:endParaRPr sz="1973" b="1" i="0" u="none" strike="noStrike" cap="none">
                <a:solidFill>
                  <a:srgbClr val="000000"/>
                </a:solidFill>
                <a:latin typeface="Roboto"/>
                <a:ea typeface="Roboto"/>
                <a:cs typeface="Roboto"/>
                <a:sym typeface="Roboto"/>
              </a:endParaRPr>
            </a:p>
          </p:txBody>
        </p:sp>
      </p:grpSp>
      <p:sp>
        <p:nvSpPr>
          <p:cNvPr id="354" name="Google Shape;354;p36"/>
          <p:cNvSpPr/>
          <p:nvPr/>
        </p:nvSpPr>
        <p:spPr>
          <a:xfrm>
            <a:off x="5592100" y="961975"/>
            <a:ext cx="3147000" cy="37857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“...It doesn’t go away. It’s just dormant.”</a:t>
            </a:r>
            <a:endParaRPr sz="1800" b="1" i="1">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a:solidFill>
                <a:schemeClr val="lt2"/>
              </a:solidFill>
              <a:latin typeface="Roboto"/>
              <a:ea typeface="Roboto"/>
              <a:cs typeface="Roboto"/>
              <a:sym typeface="Roboto"/>
            </a:endParaRPr>
          </a:p>
          <a:p>
            <a:pPr marL="0" lvl="0" indent="0" algn="l" rtl="0">
              <a:lnSpc>
                <a:spcPct val="115000"/>
              </a:lnSpc>
              <a:spcBef>
                <a:spcPts val="1000"/>
              </a:spcBef>
              <a:spcAft>
                <a:spcPts val="0"/>
              </a:spcAft>
              <a:buNone/>
            </a:pPr>
            <a:endParaRPr sz="1800" b="1" i="1">
              <a:solidFill>
                <a:schemeClr val="lt2"/>
              </a:solidFill>
              <a:latin typeface="Roboto"/>
              <a:ea typeface="Roboto"/>
              <a:cs typeface="Roboto"/>
              <a:sym typeface="Roboto"/>
            </a:endParaRPr>
          </a:p>
          <a:p>
            <a:pPr marL="0" lvl="0" indent="0" algn="l" rtl="0">
              <a:lnSpc>
                <a:spcPct val="115000"/>
              </a:lnSpc>
              <a:spcBef>
                <a:spcPts val="1000"/>
              </a:spcBef>
              <a:spcAft>
                <a:spcPts val="0"/>
              </a:spcAft>
              <a:buNone/>
            </a:pPr>
            <a:r>
              <a:rPr lang="en" sz="1800" b="1" i="1">
                <a:solidFill>
                  <a:schemeClr val="lt2"/>
                </a:solidFill>
                <a:latin typeface="Roboto"/>
                <a:ea typeface="Roboto"/>
                <a:cs typeface="Roboto"/>
                <a:sym typeface="Roboto"/>
              </a:rPr>
              <a:t>“I know there's all kinds of treatment, like there's pills now that, uh, have really no side effects.”</a:t>
            </a:r>
            <a:endParaRPr sz="1800" b="1" i="1">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a:solidFill>
                <a:schemeClr val="lt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7"/>
          <p:cNvSpPr txBox="1">
            <a:spLocks noGrp="1"/>
          </p:cNvSpPr>
          <p:nvPr>
            <p:ph type="title"/>
          </p:nvPr>
        </p:nvSpPr>
        <p:spPr>
          <a:xfrm>
            <a:off x="457200" y="275150"/>
            <a:ext cx="8225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Anecdotes</a:t>
            </a:r>
            <a:endParaRPr/>
          </a:p>
        </p:txBody>
      </p:sp>
      <p:sp>
        <p:nvSpPr>
          <p:cNvPr id="360" name="Google Shape;360;p37"/>
          <p:cNvSpPr txBox="1">
            <a:spLocks noGrp="1"/>
          </p:cNvSpPr>
          <p:nvPr>
            <p:ph type="body" idx="1"/>
          </p:nvPr>
        </p:nvSpPr>
        <p:spPr>
          <a:xfrm>
            <a:off x="457200" y="897725"/>
            <a:ext cx="4266000" cy="3938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Calibri"/>
              <a:buChar char="●"/>
            </a:pPr>
            <a:r>
              <a:rPr lang="en" sz="1800" dirty="0"/>
              <a:t>Some participants knew people who had or has HCV, had been treated for HCV, or died from HCV. </a:t>
            </a:r>
            <a:endParaRPr sz="1800" dirty="0"/>
          </a:p>
          <a:p>
            <a:pPr marL="457200" lvl="0" indent="-342900" algn="l" rtl="0">
              <a:lnSpc>
                <a:spcPct val="100000"/>
              </a:lnSpc>
              <a:spcBef>
                <a:spcPts val="1000"/>
              </a:spcBef>
              <a:spcAft>
                <a:spcPts val="0"/>
              </a:spcAft>
              <a:buSzPts val="1800"/>
              <a:buChar char="●"/>
            </a:pPr>
            <a:r>
              <a:rPr lang="en" sz="1800" dirty="0"/>
              <a:t>Participants had heard about </a:t>
            </a:r>
            <a:r>
              <a:rPr lang="en" sz="1800" b="1" dirty="0"/>
              <a:t>interferon </a:t>
            </a:r>
            <a:r>
              <a:rPr lang="en" sz="1800" dirty="0"/>
              <a:t>from friends and family.</a:t>
            </a:r>
            <a:r>
              <a:rPr lang="en" sz="1800" b="1" dirty="0"/>
              <a:t> </a:t>
            </a:r>
            <a:r>
              <a:rPr lang="en" sz="1800" dirty="0"/>
              <a:t>They discussed its </a:t>
            </a:r>
            <a:r>
              <a:rPr lang="en" sz="1800" b="1" dirty="0"/>
              <a:t>negative side effects</a:t>
            </a:r>
            <a:r>
              <a:rPr lang="en" sz="1800" dirty="0"/>
              <a:t> and even deaths from the treatment. </a:t>
            </a:r>
            <a:endParaRPr sz="1800" dirty="0"/>
          </a:p>
          <a:p>
            <a:pPr marL="457200" lvl="0" indent="-342900" algn="l" rtl="0">
              <a:lnSpc>
                <a:spcPct val="100000"/>
              </a:lnSpc>
              <a:spcBef>
                <a:spcPts val="1000"/>
              </a:spcBef>
              <a:spcAft>
                <a:spcPts val="1000"/>
              </a:spcAft>
              <a:buSzPts val="1800"/>
              <a:buChar char="●"/>
            </a:pPr>
            <a:r>
              <a:rPr lang="en" sz="1800" dirty="0"/>
              <a:t>Some participants mentioned witnessing  </a:t>
            </a:r>
            <a:r>
              <a:rPr lang="en" sz="1800" b="1" dirty="0"/>
              <a:t>negative treatment experiences</a:t>
            </a:r>
            <a:r>
              <a:rPr lang="en" sz="1800" dirty="0"/>
              <a:t> among friends and family, while others witnessed </a:t>
            </a:r>
            <a:r>
              <a:rPr lang="en" sz="1800" b="1" dirty="0"/>
              <a:t>positive treatment experiences. </a:t>
            </a:r>
            <a:endParaRPr sz="1800" b="1" dirty="0"/>
          </a:p>
        </p:txBody>
      </p:sp>
      <p:sp>
        <p:nvSpPr>
          <p:cNvPr id="361" name="Google Shape;361;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16</a:t>
            </a:fld>
            <a:endParaRPr/>
          </a:p>
        </p:txBody>
      </p:sp>
      <p:grpSp>
        <p:nvGrpSpPr>
          <p:cNvPr id="362" name="Google Shape;362;p37">
            <a:extLst>
              <a:ext uri="{C183D7F6-B498-43B3-948B-1728B52AA6E4}">
                <adec:decorative xmlns:adec="http://schemas.microsoft.com/office/drawing/2017/decorative" val="1"/>
              </a:ext>
            </a:extLst>
          </p:cNvPr>
          <p:cNvGrpSpPr/>
          <p:nvPr/>
        </p:nvGrpSpPr>
        <p:grpSpPr>
          <a:xfrm>
            <a:off x="8488842" y="114511"/>
            <a:ext cx="533087" cy="533087"/>
            <a:chOff x="679993" y="2115881"/>
            <a:chExt cx="594300" cy="594300"/>
          </a:xfrm>
        </p:grpSpPr>
        <p:sp>
          <p:nvSpPr>
            <p:cNvPr id="363" name="Google Shape;363;p37"/>
            <p:cNvSpPr/>
            <p:nvPr/>
          </p:nvSpPr>
          <p:spPr>
            <a:xfrm flipH="1">
              <a:off x="679993" y="2115881"/>
              <a:ext cx="594300" cy="594300"/>
            </a:xfrm>
            <a:prstGeom prst="ellipse">
              <a:avLst/>
            </a:prstGeom>
            <a:solidFill>
              <a:srgbClr val="55C6C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64" name="Google Shape;364;p37"/>
            <p:cNvSpPr txBox="1"/>
            <p:nvPr/>
          </p:nvSpPr>
          <p:spPr>
            <a:xfrm>
              <a:off x="800738" y="2238733"/>
              <a:ext cx="352800" cy="3486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3</a:t>
              </a:r>
              <a:endParaRPr sz="1973" b="1" i="0" u="none" strike="noStrike" cap="none">
                <a:solidFill>
                  <a:srgbClr val="000000"/>
                </a:solidFill>
                <a:latin typeface="Roboto"/>
                <a:ea typeface="Roboto"/>
                <a:cs typeface="Roboto"/>
                <a:sym typeface="Roboto"/>
              </a:endParaRPr>
            </a:p>
          </p:txBody>
        </p:sp>
      </p:grpSp>
      <p:sp>
        <p:nvSpPr>
          <p:cNvPr id="365" name="Google Shape;365;p37"/>
          <p:cNvSpPr/>
          <p:nvPr/>
        </p:nvSpPr>
        <p:spPr>
          <a:xfrm>
            <a:off x="4676125" y="961800"/>
            <a:ext cx="4215300" cy="39384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dirty="0">
                <a:solidFill>
                  <a:schemeClr val="lt2"/>
                </a:solidFill>
                <a:latin typeface="Roboto"/>
                <a:ea typeface="Roboto"/>
                <a:cs typeface="Roboto"/>
                <a:sym typeface="Roboto"/>
              </a:rPr>
              <a:t>“I've seen so many people get turned away that want treatment, that can't get treatment … eventually [they] just say, "Oh, screw it," and they don't end up getting it done.”</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dirty="0">
              <a:solidFill>
                <a:schemeClr val="lt2"/>
              </a:solidFill>
              <a:latin typeface="Roboto"/>
              <a:ea typeface="Roboto"/>
              <a:cs typeface="Roboto"/>
              <a:sym typeface="Roboto"/>
            </a:endParaRPr>
          </a:p>
          <a:p>
            <a:pPr marL="0" lvl="0" indent="0" algn="l" rtl="0">
              <a:spcBef>
                <a:spcPts val="1000"/>
              </a:spcBef>
              <a:spcAft>
                <a:spcPts val="0"/>
              </a:spcAft>
              <a:buNone/>
            </a:pPr>
            <a:r>
              <a:rPr lang="en" sz="1800" b="1" i="1" dirty="0">
                <a:solidFill>
                  <a:schemeClr val="lt2"/>
                </a:solidFill>
                <a:latin typeface="Roboto"/>
                <a:ea typeface="Roboto"/>
                <a:cs typeface="Roboto"/>
                <a:sym typeface="Roboto"/>
              </a:rPr>
              <a:t>“I saw a couple of friends of mine who took the treatment and it worked for them.”</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dirty="0">
              <a:solidFill>
                <a:schemeClr val="lt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9"/>
        <p:cNvGrpSpPr/>
        <p:nvPr/>
      </p:nvGrpSpPr>
      <p:grpSpPr>
        <a:xfrm>
          <a:off x="0" y="0"/>
          <a:ext cx="0" cy="0"/>
          <a:chOff x="0" y="0"/>
          <a:chExt cx="0" cy="0"/>
        </a:xfrm>
      </p:grpSpPr>
      <p:pic>
        <p:nvPicPr>
          <p:cNvPr id="370" name="Google Shape;370;p38">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371" name="Google Shape;371;p38"/>
          <p:cNvSpPr txBox="1">
            <a:spLocks noGrp="1"/>
          </p:cNvSpPr>
          <p:nvPr>
            <p:ph type="title"/>
          </p:nvPr>
        </p:nvSpPr>
        <p:spPr>
          <a:xfrm>
            <a:off x="411050" y="1833600"/>
            <a:ext cx="4250400" cy="147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dirty="0">
                <a:solidFill>
                  <a:schemeClr val="lt1"/>
                </a:solidFill>
              </a:rPr>
              <a:t>HCV Testing</a:t>
            </a:r>
            <a:endParaRPr sz="4400" dirty="0">
              <a:solidFill>
                <a:schemeClr val="lt1"/>
              </a:solidFill>
            </a:endParaRPr>
          </a:p>
        </p:txBody>
      </p:sp>
      <p:pic>
        <p:nvPicPr>
          <p:cNvPr id="372" name="Google Shape;372;p3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373" name="Google Shape;373;p38">
            <a:extLst>
              <a:ext uri="{C183D7F6-B498-43B3-948B-1728B52AA6E4}">
                <adec:decorative xmlns:adec="http://schemas.microsoft.com/office/drawing/2017/decorative" val="1"/>
              </a:ext>
            </a:extLst>
          </p:cNvPr>
          <p:cNvGrpSpPr/>
          <p:nvPr/>
        </p:nvGrpSpPr>
        <p:grpSpPr>
          <a:xfrm>
            <a:off x="7699458" y="114499"/>
            <a:ext cx="533134" cy="533134"/>
            <a:chOff x="772993" y="2883574"/>
            <a:chExt cx="562200" cy="562200"/>
          </a:xfrm>
        </p:grpSpPr>
        <p:sp>
          <p:nvSpPr>
            <p:cNvPr id="374" name="Google Shape;374;p38"/>
            <p:cNvSpPr/>
            <p:nvPr/>
          </p:nvSpPr>
          <p:spPr>
            <a:xfrm flipH="1">
              <a:off x="772993" y="2883574"/>
              <a:ext cx="562200" cy="562200"/>
            </a:xfrm>
            <a:prstGeom prst="ellipse">
              <a:avLst/>
            </a:prstGeom>
            <a:solidFill>
              <a:srgbClr val="1AA6D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75" name="Google Shape;375;p38"/>
            <p:cNvSpPr txBox="1"/>
            <p:nvPr/>
          </p:nvSpPr>
          <p:spPr>
            <a:xfrm>
              <a:off x="928238" y="3007170"/>
              <a:ext cx="251700" cy="3150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4</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9"/>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Hepatitis C (HCV) Testing</a:t>
            </a:r>
            <a:endParaRPr dirty="0"/>
          </a:p>
        </p:txBody>
      </p:sp>
      <p:sp>
        <p:nvSpPr>
          <p:cNvPr id="381" name="Google Shape;381;p39"/>
          <p:cNvSpPr txBox="1">
            <a:spLocks noGrp="1"/>
          </p:cNvSpPr>
          <p:nvPr>
            <p:ph type="body" idx="1"/>
          </p:nvPr>
        </p:nvSpPr>
        <p:spPr>
          <a:xfrm>
            <a:off x="525600" y="1080600"/>
            <a:ext cx="4854300" cy="3738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Char char="●"/>
            </a:pPr>
            <a:r>
              <a:rPr lang="en" sz="1800" dirty="0"/>
              <a:t>Nearly all participants have been </a:t>
            </a:r>
            <a:r>
              <a:rPr lang="en" sz="1800" b="1" dirty="0"/>
              <a:t>tested for HCV at least once</a:t>
            </a:r>
            <a:r>
              <a:rPr lang="en" sz="1800" dirty="0"/>
              <a:t>. </a:t>
            </a:r>
            <a:endParaRPr sz="1800" dirty="0"/>
          </a:p>
          <a:p>
            <a:pPr marL="457200" lvl="0" indent="-342900" algn="l" rtl="0">
              <a:lnSpc>
                <a:spcPct val="100000"/>
              </a:lnSpc>
              <a:spcBef>
                <a:spcPts val="1000"/>
              </a:spcBef>
              <a:spcAft>
                <a:spcPts val="0"/>
              </a:spcAft>
              <a:buSzPts val="1800"/>
              <a:buChar char="●"/>
            </a:pPr>
            <a:r>
              <a:rPr lang="en" sz="1800" dirty="0"/>
              <a:t>Participants discussed ease of testing at SSPs and also reported testing at jails, treatment providers, and primary care. </a:t>
            </a:r>
            <a:endParaRPr sz="1800" dirty="0"/>
          </a:p>
          <a:p>
            <a:pPr marL="457200" lvl="0" indent="-342900" algn="l" rtl="0">
              <a:lnSpc>
                <a:spcPct val="100000"/>
              </a:lnSpc>
              <a:spcBef>
                <a:spcPts val="1000"/>
              </a:spcBef>
              <a:spcAft>
                <a:spcPts val="0"/>
              </a:spcAft>
              <a:buSzPts val="1800"/>
              <a:buChar char="●"/>
            </a:pPr>
            <a:r>
              <a:rPr lang="en" sz="1800" dirty="0"/>
              <a:t>Reasons for getting tested include:</a:t>
            </a:r>
            <a:endParaRPr sz="1800" dirty="0"/>
          </a:p>
          <a:p>
            <a:pPr marL="914400" lvl="1" indent="-342900" algn="l" rtl="0">
              <a:lnSpc>
                <a:spcPct val="100000"/>
              </a:lnSpc>
              <a:spcBef>
                <a:spcPts val="0"/>
              </a:spcBef>
              <a:spcAft>
                <a:spcPts val="0"/>
              </a:spcAft>
              <a:buSzPts val="1800"/>
              <a:buChar char="○"/>
            </a:pPr>
            <a:r>
              <a:rPr lang="en" sz="1800" dirty="0"/>
              <a:t>Concerns about health</a:t>
            </a:r>
            <a:endParaRPr sz="1800" dirty="0"/>
          </a:p>
          <a:p>
            <a:pPr marL="914400" lvl="1" indent="-342900" algn="l" rtl="0">
              <a:lnSpc>
                <a:spcPct val="100000"/>
              </a:lnSpc>
              <a:spcBef>
                <a:spcPts val="0"/>
              </a:spcBef>
              <a:spcAft>
                <a:spcPts val="0"/>
              </a:spcAft>
              <a:buSzPts val="1800"/>
              <a:buChar char="○"/>
            </a:pPr>
            <a:r>
              <a:rPr lang="en" sz="1800" dirty="0"/>
              <a:t>Perceived risk for HCV</a:t>
            </a:r>
            <a:endParaRPr sz="1800" dirty="0"/>
          </a:p>
          <a:p>
            <a:pPr marL="914400" lvl="1" indent="-342900" algn="l" rtl="0">
              <a:lnSpc>
                <a:spcPct val="100000"/>
              </a:lnSpc>
              <a:spcBef>
                <a:spcPts val="0"/>
              </a:spcBef>
              <a:spcAft>
                <a:spcPts val="0"/>
              </a:spcAft>
              <a:buSzPts val="1800"/>
              <a:buChar char="○"/>
            </a:pPr>
            <a:r>
              <a:rPr lang="en" sz="1800" dirty="0"/>
              <a:t>Convenience of testing</a:t>
            </a:r>
            <a:endParaRPr sz="1800" dirty="0"/>
          </a:p>
          <a:p>
            <a:pPr marL="914400" lvl="1" indent="-342900" algn="l" rtl="0">
              <a:lnSpc>
                <a:spcPct val="100000"/>
              </a:lnSpc>
              <a:spcBef>
                <a:spcPts val="0"/>
              </a:spcBef>
              <a:spcAft>
                <a:spcPts val="0"/>
              </a:spcAft>
              <a:buSzPts val="1800"/>
              <a:buChar char="○"/>
            </a:pPr>
            <a:r>
              <a:rPr lang="en" sz="1800" dirty="0"/>
              <a:t>Testing recommendations or perceived requirements from providers/programs</a:t>
            </a:r>
            <a:endParaRPr sz="1800" dirty="0"/>
          </a:p>
        </p:txBody>
      </p:sp>
      <p:sp>
        <p:nvSpPr>
          <p:cNvPr id="382" name="Google Shape;382;p39">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18</a:t>
            </a:fld>
            <a:endParaRPr/>
          </a:p>
        </p:txBody>
      </p:sp>
      <p:grpSp>
        <p:nvGrpSpPr>
          <p:cNvPr id="383" name="Google Shape;383;p39">
            <a:extLst>
              <a:ext uri="{C183D7F6-B498-43B3-948B-1728B52AA6E4}">
                <adec:decorative xmlns:adec="http://schemas.microsoft.com/office/drawing/2017/decorative" val="1"/>
              </a:ext>
            </a:extLst>
          </p:cNvPr>
          <p:cNvGrpSpPr/>
          <p:nvPr/>
        </p:nvGrpSpPr>
        <p:grpSpPr>
          <a:xfrm>
            <a:off x="8501533" y="114499"/>
            <a:ext cx="533134" cy="533134"/>
            <a:chOff x="772993" y="2883574"/>
            <a:chExt cx="562200" cy="562200"/>
          </a:xfrm>
        </p:grpSpPr>
        <p:sp>
          <p:nvSpPr>
            <p:cNvPr id="384" name="Google Shape;384;p39"/>
            <p:cNvSpPr/>
            <p:nvPr/>
          </p:nvSpPr>
          <p:spPr>
            <a:xfrm flipH="1">
              <a:off x="772993" y="2883574"/>
              <a:ext cx="562200" cy="562200"/>
            </a:xfrm>
            <a:prstGeom prst="ellipse">
              <a:avLst/>
            </a:prstGeom>
            <a:solidFill>
              <a:srgbClr val="1AA6D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85" name="Google Shape;385;p39"/>
            <p:cNvSpPr txBox="1"/>
            <p:nvPr/>
          </p:nvSpPr>
          <p:spPr>
            <a:xfrm>
              <a:off x="928238" y="3007170"/>
              <a:ext cx="251700" cy="3150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4</a:t>
              </a:r>
              <a:endParaRPr sz="1973" b="1" i="0" u="none" strike="noStrike" cap="none">
                <a:solidFill>
                  <a:srgbClr val="000000"/>
                </a:solidFill>
                <a:latin typeface="Roboto"/>
                <a:ea typeface="Roboto"/>
                <a:cs typeface="Roboto"/>
                <a:sym typeface="Roboto"/>
              </a:endParaRPr>
            </a:p>
          </p:txBody>
        </p:sp>
      </p:grpSp>
      <p:sp>
        <p:nvSpPr>
          <p:cNvPr id="386" name="Google Shape;386;p39"/>
          <p:cNvSpPr/>
          <p:nvPr/>
        </p:nvSpPr>
        <p:spPr>
          <a:xfrm>
            <a:off x="5357100" y="1161475"/>
            <a:ext cx="3534300" cy="37386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dirty="0">
                <a:solidFill>
                  <a:schemeClr val="lt2"/>
                </a:solidFill>
                <a:latin typeface="Roboto"/>
                <a:ea typeface="Roboto"/>
                <a:cs typeface="Roboto"/>
                <a:sym typeface="Roboto"/>
              </a:rPr>
              <a:t>“I think it would be helpful to get people tested, myself included, if, I think...if there's more pop-up things like that, because you could do it on a spur of the moment, you know, because most people don't really take the time to go out and, you know, make an appointment to do it.”</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Testing Challenges and Barriers</a:t>
            </a:r>
            <a:endParaRPr/>
          </a:p>
        </p:txBody>
      </p:sp>
      <p:sp>
        <p:nvSpPr>
          <p:cNvPr id="392" name="Google Shape;392;p40"/>
          <p:cNvSpPr txBox="1">
            <a:spLocks noGrp="1"/>
          </p:cNvSpPr>
          <p:nvPr>
            <p:ph type="body" idx="1"/>
          </p:nvPr>
        </p:nvSpPr>
        <p:spPr>
          <a:xfrm>
            <a:off x="525600" y="1080475"/>
            <a:ext cx="4890300" cy="3548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Char char="●"/>
            </a:pPr>
            <a:r>
              <a:rPr lang="en" sz="1800"/>
              <a:t>Some participants spoke about </a:t>
            </a:r>
            <a:r>
              <a:rPr lang="en" sz="1800" b="1"/>
              <a:t>reluctance to get tested</a:t>
            </a:r>
            <a:r>
              <a:rPr lang="en" sz="1800"/>
              <a:t> because of </a:t>
            </a:r>
            <a:r>
              <a:rPr lang="en" sz="1800" b="1"/>
              <a:t>fear or anxiety about finding out results</a:t>
            </a:r>
            <a:r>
              <a:rPr lang="en" sz="1800"/>
              <a:t>.</a:t>
            </a:r>
            <a:endParaRPr sz="1800"/>
          </a:p>
          <a:p>
            <a:pPr marL="457200" lvl="0" indent="-342900" algn="l" rtl="0">
              <a:lnSpc>
                <a:spcPct val="100000"/>
              </a:lnSpc>
              <a:spcBef>
                <a:spcPts val="1000"/>
              </a:spcBef>
              <a:spcAft>
                <a:spcPts val="0"/>
              </a:spcAft>
              <a:buSzPts val="1800"/>
              <a:buChar char="●"/>
            </a:pPr>
            <a:r>
              <a:rPr lang="en" sz="1800"/>
              <a:t>A small number of participants mentioned </a:t>
            </a:r>
            <a:r>
              <a:rPr lang="en" sz="1800" b="1"/>
              <a:t>fear of needles</a:t>
            </a:r>
            <a:r>
              <a:rPr lang="en" sz="1800"/>
              <a:t> as a reason they avoided testing.</a:t>
            </a:r>
            <a:endParaRPr sz="1800"/>
          </a:p>
          <a:p>
            <a:pPr marL="457200" lvl="0" indent="-342900" algn="l" rtl="0">
              <a:lnSpc>
                <a:spcPct val="100000"/>
              </a:lnSpc>
              <a:spcBef>
                <a:spcPts val="1000"/>
              </a:spcBef>
              <a:spcAft>
                <a:spcPts val="0"/>
              </a:spcAft>
              <a:buSzPts val="1800"/>
              <a:buChar char="●"/>
            </a:pPr>
            <a:r>
              <a:rPr lang="en" sz="1800"/>
              <a:t>Some participants described difficulty returning to their testing location to </a:t>
            </a:r>
            <a:r>
              <a:rPr lang="en" sz="1800" b="1"/>
              <a:t>receive results.</a:t>
            </a:r>
            <a:endParaRPr sz="1800" b="1"/>
          </a:p>
          <a:p>
            <a:pPr marL="914400" lvl="1" indent="-342900" algn="l" rtl="0">
              <a:lnSpc>
                <a:spcPct val="100000"/>
              </a:lnSpc>
              <a:spcBef>
                <a:spcPts val="500"/>
              </a:spcBef>
              <a:spcAft>
                <a:spcPts val="1000"/>
              </a:spcAft>
              <a:buSzPts val="1800"/>
              <a:buChar char="○"/>
            </a:pPr>
            <a:r>
              <a:rPr lang="en" sz="1800"/>
              <a:t>People spoke about ease of getting tested at jails and hospitals because of getting results sooner.</a:t>
            </a:r>
            <a:endParaRPr sz="1800"/>
          </a:p>
        </p:txBody>
      </p:sp>
      <p:sp>
        <p:nvSpPr>
          <p:cNvPr id="393" name="Google Shape;393;p4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19</a:t>
            </a:fld>
            <a:endParaRPr/>
          </a:p>
        </p:txBody>
      </p:sp>
      <p:grpSp>
        <p:nvGrpSpPr>
          <p:cNvPr id="394" name="Google Shape;394;p40">
            <a:extLst>
              <a:ext uri="{C183D7F6-B498-43B3-948B-1728B52AA6E4}">
                <adec:decorative xmlns:adec="http://schemas.microsoft.com/office/drawing/2017/decorative" val="1"/>
              </a:ext>
            </a:extLst>
          </p:cNvPr>
          <p:cNvGrpSpPr/>
          <p:nvPr/>
        </p:nvGrpSpPr>
        <p:grpSpPr>
          <a:xfrm>
            <a:off x="8501533" y="114499"/>
            <a:ext cx="533134" cy="533134"/>
            <a:chOff x="772993" y="2883574"/>
            <a:chExt cx="562200" cy="562200"/>
          </a:xfrm>
        </p:grpSpPr>
        <p:sp>
          <p:nvSpPr>
            <p:cNvPr id="395" name="Google Shape;395;p40"/>
            <p:cNvSpPr/>
            <p:nvPr/>
          </p:nvSpPr>
          <p:spPr>
            <a:xfrm flipH="1">
              <a:off x="772993" y="2883574"/>
              <a:ext cx="562200" cy="562200"/>
            </a:xfrm>
            <a:prstGeom prst="ellipse">
              <a:avLst/>
            </a:prstGeom>
            <a:solidFill>
              <a:srgbClr val="1AA6D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396" name="Google Shape;396;p40"/>
            <p:cNvSpPr txBox="1"/>
            <p:nvPr/>
          </p:nvSpPr>
          <p:spPr>
            <a:xfrm>
              <a:off x="928238" y="3007170"/>
              <a:ext cx="251700" cy="3150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4</a:t>
              </a:r>
              <a:endParaRPr sz="1973" b="1" i="0" u="none" strike="noStrike" cap="none">
                <a:solidFill>
                  <a:srgbClr val="000000"/>
                </a:solidFill>
                <a:latin typeface="Roboto"/>
                <a:ea typeface="Roboto"/>
                <a:cs typeface="Roboto"/>
                <a:sym typeface="Roboto"/>
              </a:endParaRPr>
            </a:p>
          </p:txBody>
        </p:sp>
      </p:grpSp>
      <p:sp>
        <p:nvSpPr>
          <p:cNvPr id="397" name="Google Shape;397;p40"/>
          <p:cNvSpPr/>
          <p:nvPr/>
        </p:nvSpPr>
        <p:spPr>
          <a:xfrm>
            <a:off x="5592100" y="1198975"/>
            <a:ext cx="3147000" cy="35487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dirty="0">
                <a:solidFill>
                  <a:schemeClr val="lt2"/>
                </a:solidFill>
                <a:latin typeface="Roboto"/>
                <a:ea typeface="Roboto"/>
                <a:cs typeface="Roboto"/>
                <a:sym typeface="Roboto"/>
              </a:rPr>
              <a:t>“That makes me nervous. It's like HIV too, like, you know, it makes you nervous. That's...that's the big part of not wanting to get a test because you don't want to know the positive results.” </a:t>
            </a:r>
            <a:endParaRPr sz="1800" b="1" i="1" dirty="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11050" y="217800"/>
            <a:ext cx="3589500" cy="475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3000"/>
              <a:buNone/>
            </a:pPr>
            <a:r>
              <a:rPr lang="en" i="1">
                <a:solidFill>
                  <a:schemeClr val="dk2"/>
                </a:solidFill>
                <a:latin typeface="Roboto"/>
                <a:ea typeface="Roboto"/>
                <a:cs typeface="Roboto"/>
                <a:sym typeface="Roboto"/>
              </a:rPr>
              <a:t>Thank you to: </a:t>
            </a:r>
            <a:br>
              <a:rPr lang="en" i="1">
                <a:solidFill>
                  <a:schemeClr val="dk2"/>
                </a:solidFill>
                <a:latin typeface="Roboto"/>
                <a:ea typeface="Roboto"/>
                <a:cs typeface="Roboto"/>
                <a:sym typeface="Roboto"/>
              </a:rPr>
            </a:br>
            <a:br>
              <a:rPr lang="en" i="1">
                <a:solidFill>
                  <a:schemeClr val="dk2"/>
                </a:solidFill>
                <a:latin typeface="Roboto"/>
                <a:ea typeface="Roboto"/>
                <a:cs typeface="Roboto"/>
                <a:sym typeface="Roboto"/>
              </a:rPr>
            </a:br>
            <a:r>
              <a:rPr lang="en" i="1">
                <a:solidFill>
                  <a:schemeClr val="dk2"/>
                </a:solidFill>
                <a:latin typeface="Roboto"/>
                <a:ea typeface="Roboto"/>
                <a:cs typeface="Roboto"/>
                <a:sym typeface="Roboto"/>
              </a:rPr>
              <a:t>Site staff </a:t>
            </a:r>
            <a:br>
              <a:rPr lang="en" i="1">
                <a:solidFill>
                  <a:schemeClr val="dk2"/>
                </a:solidFill>
                <a:latin typeface="Roboto"/>
                <a:ea typeface="Roboto"/>
                <a:cs typeface="Roboto"/>
                <a:sym typeface="Roboto"/>
              </a:rPr>
            </a:br>
            <a:br>
              <a:rPr lang="en" i="1">
                <a:solidFill>
                  <a:schemeClr val="dk2"/>
                </a:solidFill>
                <a:latin typeface="Roboto"/>
                <a:ea typeface="Roboto"/>
                <a:cs typeface="Roboto"/>
                <a:sym typeface="Roboto"/>
              </a:rPr>
            </a:br>
            <a:r>
              <a:rPr lang="en" i="1">
                <a:solidFill>
                  <a:schemeClr val="dk2"/>
                </a:solidFill>
                <a:latin typeface="Roboto"/>
                <a:ea typeface="Roboto"/>
                <a:cs typeface="Roboto"/>
                <a:sym typeface="Roboto"/>
              </a:rPr>
              <a:t>Viral Hepatitis Advisory Committee</a:t>
            </a:r>
            <a:endParaRPr i="1">
              <a:solidFill>
                <a:schemeClr val="dk2"/>
              </a:solidFill>
              <a:latin typeface="Roboto"/>
              <a:ea typeface="Roboto"/>
              <a:cs typeface="Roboto"/>
              <a:sym typeface="Roboto"/>
            </a:endParaRPr>
          </a:p>
          <a:p>
            <a:pPr marL="0" lvl="0" indent="0" algn="ctr" rtl="0">
              <a:lnSpc>
                <a:spcPct val="100000"/>
              </a:lnSpc>
              <a:spcBef>
                <a:spcPts val="0"/>
              </a:spcBef>
              <a:spcAft>
                <a:spcPts val="0"/>
              </a:spcAft>
              <a:buSzPts val="3000"/>
              <a:buNone/>
            </a:pPr>
            <a:br>
              <a:rPr lang="en" i="1">
                <a:solidFill>
                  <a:schemeClr val="dk2"/>
                </a:solidFill>
                <a:latin typeface="Roboto"/>
                <a:ea typeface="Roboto"/>
                <a:cs typeface="Roboto"/>
                <a:sym typeface="Roboto"/>
              </a:rPr>
            </a:br>
            <a:r>
              <a:rPr lang="en" i="1">
                <a:solidFill>
                  <a:schemeClr val="dk2"/>
                </a:solidFill>
                <a:latin typeface="Roboto"/>
                <a:ea typeface="Roboto"/>
                <a:cs typeface="Roboto"/>
                <a:sym typeface="Roboto"/>
              </a:rPr>
              <a:t>DPH Working Group</a:t>
            </a:r>
            <a:r>
              <a:rPr lang="en">
                <a:solidFill>
                  <a:schemeClr val="dk2"/>
                </a:solidFill>
              </a:rPr>
              <a:t> </a:t>
            </a:r>
            <a:r>
              <a:rPr lang="en" sz="4400">
                <a:solidFill>
                  <a:schemeClr val="dk2"/>
                </a:solidFill>
              </a:rPr>
              <a:t>  </a:t>
            </a:r>
            <a:endParaRPr sz="4400">
              <a:solidFill>
                <a:schemeClr val="dk2"/>
              </a:solidFill>
            </a:endParaRPr>
          </a:p>
        </p:txBody>
      </p:sp>
      <p:pic>
        <p:nvPicPr>
          <p:cNvPr id="159" name="Google Shape;159;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75739" y="217800"/>
            <a:ext cx="480707" cy="326576"/>
          </a:xfrm>
          <a:prstGeom prst="rect">
            <a:avLst/>
          </a:prstGeom>
          <a:noFill/>
          <a:ln>
            <a:noFill/>
          </a:ln>
        </p:spPr>
      </p:pic>
      <p:pic>
        <p:nvPicPr>
          <p:cNvPr id="160" name="Google Shape;160;p2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000500" y="0"/>
            <a:ext cx="51435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1"/>
        <p:cNvGrpSpPr/>
        <p:nvPr/>
      </p:nvGrpSpPr>
      <p:grpSpPr>
        <a:xfrm>
          <a:off x="0" y="0"/>
          <a:ext cx="0" cy="0"/>
          <a:chOff x="0" y="0"/>
          <a:chExt cx="0" cy="0"/>
        </a:xfrm>
      </p:grpSpPr>
      <p:pic>
        <p:nvPicPr>
          <p:cNvPr id="402" name="Google Shape;402;p41">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403" name="Google Shape;403;p41"/>
          <p:cNvSpPr txBox="1">
            <a:spLocks noGrp="1"/>
          </p:cNvSpPr>
          <p:nvPr>
            <p:ph type="title"/>
          </p:nvPr>
        </p:nvSpPr>
        <p:spPr>
          <a:xfrm>
            <a:off x="411050" y="1833600"/>
            <a:ext cx="4250400" cy="147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HCV Treatment</a:t>
            </a:r>
            <a:endParaRPr sz="4400">
              <a:solidFill>
                <a:schemeClr val="lt1"/>
              </a:solidFill>
            </a:endParaRPr>
          </a:p>
        </p:txBody>
      </p:sp>
      <p:pic>
        <p:nvPicPr>
          <p:cNvPr id="404" name="Google Shape;404;p4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405" name="Google Shape;405;p41">
            <a:extLst>
              <a:ext uri="{C183D7F6-B498-43B3-948B-1728B52AA6E4}">
                <adec:decorative xmlns:adec="http://schemas.microsoft.com/office/drawing/2017/decorative" val="1"/>
              </a:ext>
            </a:extLst>
          </p:cNvPr>
          <p:cNvGrpSpPr/>
          <p:nvPr/>
        </p:nvGrpSpPr>
        <p:grpSpPr>
          <a:xfrm>
            <a:off x="7699458" y="114510"/>
            <a:ext cx="533134" cy="533134"/>
            <a:chOff x="712093" y="1348169"/>
            <a:chExt cx="562200" cy="562200"/>
          </a:xfrm>
        </p:grpSpPr>
        <p:sp>
          <p:nvSpPr>
            <p:cNvPr id="406" name="Google Shape;406;p41"/>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07" name="Google Shape;407;p41"/>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2"/>
          <p:cNvSpPr txBox="1">
            <a:spLocks noGrp="1"/>
          </p:cNvSpPr>
          <p:nvPr>
            <p:ph type="title"/>
          </p:nvPr>
        </p:nvSpPr>
        <p:spPr>
          <a:xfrm>
            <a:off x="310150" y="275150"/>
            <a:ext cx="837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Infection Experiences</a:t>
            </a:r>
            <a:endParaRPr/>
          </a:p>
        </p:txBody>
      </p:sp>
      <p:sp>
        <p:nvSpPr>
          <p:cNvPr id="413" name="Google Shape;413;p42"/>
          <p:cNvSpPr txBox="1">
            <a:spLocks noGrp="1"/>
          </p:cNvSpPr>
          <p:nvPr>
            <p:ph type="body" idx="1"/>
          </p:nvPr>
        </p:nvSpPr>
        <p:spPr>
          <a:xfrm>
            <a:off x="310150" y="795385"/>
            <a:ext cx="4659600" cy="415136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Char char="●"/>
            </a:pPr>
            <a:r>
              <a:rPr lang="en" sz="1800" dirty="0"/>
              <a:t>Most participants believed they contracted HCV from</a:t>
            </a:r>
            <a:r>
              <a:rPr lang="en" sz="1800" b="1" dirty="0"/>
              <a:t> using and sharing needles.</a:t>
            </a:r>
            <a:r>
              <a:rPr lang="en" sz="1800" dirty="0"/>
              <a:t> Other perceived sources included sex, a tattoo, and a blood transfusion. </a:t>
            </a:r>
            <a:endParaRPr sz="1800" dirty="0"/>
          </a:p>
          <a:p>
            <a:pPr marL="457200" lvl="0" indent="-342900" algn="l" rtl="0">
              <a:lnSpc>
                <a:spcPct val="100000"/>
              </a:lnSpc>
              <a:spcBef>
                <a:spcPts val="1000"/>
              </a:spcBef>
              <a:spcAft>
                <a:spcPts val="0"/>
              </a:spcAft>
              <a:buSzPts val="1800"/>
              <a:buChar char="●"/>
            </a:pPr>
            <a:r>
              <a:rPr lang="en" sz="1800" dirty="0"/>
              <a:t>Participants described </a:t>
            </a:r>
            <a:r>
              <a:rPr lang="en" sz="1800" b="1" dirty="0"/>
              <a:t>HCV symptoms</a:t>
            </a:r>
            <a:r>
              <a:rPr lang="en" sz="1800" dirty="0"/>
              <a:t> including </a:t>
            </a:r>
            <a:r>
              <a:rPr lang="en" sz="1800" b="1" dirty="0"/>
              <a:t>effects on their liver, fatigue, weight loss, and pain.</a:t>
            </a:r>
            <a:r>
              <a:rPr lang="en" sz="1800" dirty="0"/>
              <a:t> </a:t>
            </a:r>
            <a:endParaRPr sz="1800" dirty="0"/>
          </a:p>
          <a:p>
            <a:pPr marL="457200" lvl="0" indent="-342900" algn="l" rtl="0">
              <a:lnSpc>
                <a:spcPct val="100000"/>
              </a:lnSpc>
              <a:spcBef>
                <a:spcPts val="1000"/>
              </a:spcBef>
              <a:spcAft>
                <a:spcPts val="0"/>
              </a:spcAft>
              <a:buSzPts val="1800"/>
              <a:buChar char="●"/>
            </a:pPr>
            <a:r>
              <a:rPr lang="en" sz="1800" dirty="0"/>
              <a:t>Some participants described having </a:t>
            </a:r>
            <a:r>
              <a:rPr lang="en" sz="1800" b="1" dirty="0"/>
              <a:t>no symptoms</a:t>
            </a:r>
            <a:r>
              <a:rPr lang="en" sz="1800" dirty="0"/>
              <a:t> of their HCV infection. </a:t>
            </a:r>
            <a:endParaRPr sz="1800" dirty="0"/>
          </a:p>
          <a:p>
            <a:pPr marL="457200" lvl="0" indent="-342900" algn="l" rtl="0">
              <a:lnSpc>
                <a:spcPct val="100000"/>
              </a:lnSpc>
              <a:spcBef>
                <a:spcPts val="1000"/>
              </a:spcBef>
              <a:spcAft>
                <a:spcPts val="1000"/>
              </a:spcAft>
              <a:buSzPts val="1800"/>
              <a:buChar char="●"/>
            </a:pPr>
            <a:r>
              <a:rPr lang="en" sz="1800" dirty="0"/>
              <a:t>Nine participants shared that they had ‘cleared’ or ‘gotten rid of’ HCV </a:t>
            </a:r>
            <a:r>
              <a:rPr lang="en" sz="1800" b="1" dirty="0"/>
              <a:t>without treatment.</a:t>
            </a:r>
            <a:endParaRPr sz="1800" b="1" dirty="0"/>
          </a:p>
        </p:txBody>
      </p:sp>
      <p:sp>
        <p:nvSpPr>
          <p:cNvPr id="414" name="Google Shape;414;p4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21</a:t>
            </a:fld>
            <a:endParaRPr/>
          </a:p>
        </p:txBody>
      </p:sp>
      <p:grpSp>
        <p:nvGrpSpPr>
          <p:cNvPr id="415" name="Google Shape;415;p42">
            <a:extLst>
              <a:ext uri="{C183D7F6-B498-43B3-948B-1728B52AA6E4}">
                <adec:decorative xmlns:adec="http://schemas.microsoft.com/office/drawing/2017/decorative" val="1"/>
              </a:ext>
            </a:extLst>
          </p:cNvPr>
          <p:cNvGrpSpPr/>
          <p:nvPr/>
        </p:nvGrpSpPr>
        <p:grpSpPr>
          <a:xfrm>
            <a:off x="8501533" y="89035"/>
            <a:ext cx="533134" cy="533134"/>
            <a:chOff x="712093" y="1348169"/>
            <a:chExt cx="562200" cy="562200"/>
          </a:xfrm>
        </p:grpSpPr>
        <p:sp>
          <p:nvSpPr>
            <p:cNvPr id="416" name="Google Shape;416;p42"/>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17" name="Google Shape;417;p42"/>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418" name="Google Shape;418;p42"/>
          <p:cNvSpPr/>
          <p:nvPr/>
        </p:nvSpPr>
        <p:spPr>
          <a:xfrm>
            <a:off x="4969750" y="921775"/>
            <a:ext cx="3769200" cy="40080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i="1">
                <a:solidFill>
                  <a:schemeClr val="lt2"/>
                </a:solidFill>
                <a:latin typeface="Roboto"/>
                <a:ea typeface="Roboto"/>
                <a:cs typeface="Roboto"/>
                <a:sym typeface="Roboto"/>
              </a:rPr>
              <a:t>“I used a needle from someone that I was pretty sure had it.”</a:t>
            </a:r>
            <a:endParaRPr sz="1800" b="1" i="1">
              <a:solidFill>
                <a:schemeClr val="lt2"/>
              </a:solidFill>
              <a:latin typeface="Roboto"/>
              <a:ea typeface="Roboto"/>
              <a:cs typeface="Roboto"/>
              <a:sym typeface="Roboto"/>
            </a:endParaRPr>
          </a:p>
          <a:p>
            <a:pPr marL="457200" lvl="0" indent="-342900" algn="l" rtl="0">
              <a:lnSpc>
                <a:spcPct val="100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i="1">
              <a:solidFill>
                <a:schemeClr val="lt2"/>
              </a:solidFill>
              <a:latin typeface="Roboto"/>
              <a:ea typeface="Roboto"/>
              <a:cs typeface="Roboto"/>
              <a:sym typeface="Roboto"/>
            </a:endParaRPr>
          </a:p>
          <a:p>
            <a:pPr marL="0" lvl="0" indent="0" algn="l" rtl="0">
              <a:lnSpc>
                <a:spcPct val="100000"/>
              </a:lnSpc>
              <a:spcBef>
                <a:spcPts val="1000"/>
              </a:spcBef>
              <a:spcAft>
                <a:spcPts val="0"/>
              </a:spcAft>
              <a:buNone/>
            </a:pPr>
            <a:r>
              <a:rPr lang="en" sz="1800" b="1" i="1">
                <a:solidFill>
                  <a:schemeClr val="lt2"/>
                </a:solidFill>
                <a:latin typeface="Roboto"/>
                <a:ea typeface="Roboto"/>
                <a:cs typeface="Roboto"/>
                <a:sym typeface="Roboto"/>
              </a:rPr>
              <a:t>“I mean, I feel it. It hurts. My kidneys, my liver, everything hurts, all day, every day.”</a:t>
            </a:r>
            <a:endParaRPr sz="1800" b="1" i="1">
              <a:solidFill>
                <a:schemeClr val="lt2"/>
              </a:solidFill>
              <a:latin typeface="Roboto"/>
              <a:ea typeface="Roboto"/>
              <a:cs typeface="Roboto"/>
              <a:sym typeface="Roboto"/>
            </a:endParaRPr>
          </a:p>
          <a:p>
            <a:pPr marL="457200" lvl="0" indent="-342900" algn="l" rtl="0">
              <a:lnSpc>
                <a:spcPct val="100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i="1">
              <a:solidFill>
                <a:schemeClr val="lt2"/>
              </a:solidFill>
              <a:latin typeface="Roboto"/>
              <a:ea typeface="Roboto"/>
              <a:cs typeface="Roboto"/>
              <a:sym typeface="Roboto"/>
            </a:endParaRPr>
          </a:p>
          <a:p>
            <a:pPr marL="0" lvl="0" indent="0" algn="l" rtl="0">
              <a:lnSpc>
                <a:spcPct val="100000"/>
              </a:lnSpc>
              <a:spcBef>
                <a:spcPts val="1000"/>
              </a:spcBef>
              <a:spcAft>
                <a:spcPts val="0"/>
              </a:spcAft>
              <a:buNone/>
            </a:pPr>
            <a:r>
              <a:rPr lang="en" sz="1800" b="1" i="1">
                <a:solidFill>
                  <a:schemeClr val="lt2"/>
                </a:solidFill>
                <a:latin typeface="Roboto"/>
                <a:ea typeface="Roboto"/>
                <a:cs typeface="Roboto"/>
                <a:sym typeface="Roboto"/>
              </a:rPr>
              <a:t>“My body just fought it off on its own. I'm like one of those 10% people.”</a:t>
            </a:r>
            <a:endParaRPr sz="1800" b="1" i="1">
              <a:solidFill>
                <a:schemeClr val="lt2"/>
              </a:solidFill>
              <a:latin typeface="Roboto"/>
              <a:ea typeface="Roboto"/>
              <a:cs typeface="Roboto"/>
              <a:sym typeface="Roboto"/>
            </a:endParaRPr>
          </a:p>
          <a:p>
            <a:pPr marL="457200" lvl="0" indent="-342900" algn="l" rtl="0">
              <a:lnSpc>
                <a:spcPct val="100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i="1">
              <a:solidFill>
                <a:schemeClr val="lt2"/>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3"/>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Treatment Motivation</a:t>
            </a:r>
            <a:endParaRPr/>
          </a:p>
        </p:txBody>
      </p:sp>
      <p:sp>
        <p:nvSpPr>
          <p:cNvPr id="424" name="Google Shape;424;p43"/>
          <p:cNvSpPr txBox="1">
            <a:spLocks noGrp="1"/>
          </p:cNvSpPr>
          <p:nvPr>
            <p:ph type="body" idx="1"/>
          </p:nvPr>
        </p:nvSpPr>
        <p:spPr>
          <a:xfrm>
            <a:off x="525600" y="1080475"/>
            <a:ext cx="4291500" cy="354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1800" b="1"/>
              <a:t>Nearly all participants</a:t>
            </a:r>
            <a:r>
              <a:rPr lang="en" sz="1800"/>
              <a:t> said that if they needed HCV treatment and/or re-treatment in the future, </a:t>
            </a:r>
            <a:r>
              <a:rPr lang="en" sz="1800" b="1"/>
              <a:t>they would want to be treated</a:t>
            </a:r>
            <a:r>
              <a:rPr lang="en" sz="1800"/>
              <a:t>. </a:t>
            </a:r>
            <a:endParaRPr sz="1800"/>
          </a:p>
          <a:p>
            <a:pPr marL="0" lvl="0" indent="0" algn="l" rtl="0">
              <a:lnSpc>
                <a:spcPct val="100000"/>
              </a:lnSpc>
              <a:spcBef>
                <a:spcPts val="1000"/>
              </a:spcBef>
              <a:spcAft>
                <a:spcPts val="0"/>
              </a:spcAft>
              <a:buNone/>
            </a:pPr>
            <a:r>
              <a:rPr lang="en" sz="1800"/>
              <a:t>Reasons for seeking treatment included:</a:t>
            </a:r>
            <a:endParaRPr sz="1800"/>
          </a:p>
          <a:p>
            <a:pPr marL="457200" lvl="0" indent="-342900" algn="l" rtl="0">
              <a:lnSpc>
                <a:spcPct val="100000"/>
              </a:lnSpc>
              <a:spcBef>
                <a:spcPts val="500"/>
              </a:spcBef>
              <a:spcAft>
                <a:spcPts val="0"/>
              </a:spcAft>
              <a:buSzPts val="1800"/>
              <a:buChar char="●"/>
            </a:pPr>
            <a:r>
              <a:rPr lang="en" sz="1800"/>
              <a:t>Improving overall health and wanting to be cured of HCV</a:t>
            </a:r>
            <a:endParaRPr sz="1800"/>
          </a:p>
          <a:p>
            <a:pPr marL="457200" lvl="0" indent="-342900" algn="l" rtl="0">
              <a:lnSpc>
                <a:spcPct val="100000"/>
              </a:lnSpc>
              <a:spcBef>
                <a:spcPts val="0"/>
              </a:spcBef>
              <a:spcAft>
                <a:spcPts val="0"/>
              </a:spcAft>
              <a:buSzPts val="1800"/>
              <a:buChar char="●"/>
            </a:pPr>
            <a:r>
              <a:rPr lang="en" sz="1800"/>
              <a:t>Wanting to live longer</a:t>
            </a:r>
            <a:endParaRPr sz="1800"/>
          </a:p>
          <a:p>
            <a:pPr marL="457200" lvl="0" indent="-342900" algn="l" rtl="0">
              <a:lnSpc>
                <a:spcPct val="100000"/>
              </a:lnSpc>
              <a:spcBef>
                <a:spcPts val="0"/>
              </a:spcBef>
              <a:spcAft>
                <a:spcPts val="0"/>
              </a:spcAft>
              <a:buSzPts val="1800"/>
              <a:buChar char="●"/>
            </a:pPr>
            <a:r>
              <a:rPr lang="en" sz="1800"/>
              <a:t>Concern about spreading HCV to others</a:t>
            </a:r>
            <a:endParaRPr sz="1800"/>
          </a:p>
          <a:p>
            <a:pPr marL="457200" lvl="0" indent="-342900" algn="l" rtl="0">
              <a:lnSpc>
                <a:spcPct val="100000"/>
              </a:lnSpc>
              <a:spcBef>
                <a:spcPts val="0"/>
              </a:spcBef>
              <a:spcAft>
                <a:spcPts val="0"/>
              </a:spcAft>
              <a:buSzPts val="1800"/>
              <a:buChar char="●"/>
            </a:pPr>
            <a:r>
              <a:rPr lang="en" sz="1800"/>
              <a:t>Ease/availability of treatment</a:t>
            </a:r>
            <a:endParaRPr sz="1800"/>
          </a:p>
          <a:p>
            <a:pPr marL="457200" lvl="0" indent="-342900" algn="l" rtl="0">
              <a:lnSpc>
                <a:spcPct val="100000"/>
              </a:lnSpc>
              <a:spcBef>
                <a:spcPts val="0"/>
              </a:spcBef>
              <a:spcAft>
                <a:spcPts val="0"/>
              </a:spcAft>
              <a:buSzPts val="1800"/>
              <a:buChar char="●"/>
            </a:pPr>
            <a:r>
              <a:rPr lang="en" sz="1800"/>
              <a:t>Wanting a “fresh start”</a:t>
            </a:r>
            <a:endParaRPr sz="1800"/>
          </a:p>
        </p:txBody>
      </p:sp>
      <p:sp>
        <p:nvSpPr>
          <p:cNvPr id="425" name="Google Shape;425;p4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22</a:t>
            </a:fld>
            <a:endParaRPr/>
          </a:p>
        </p:txBody>
      </p:sp>
      <p:grpSp>
        <p:nvGrpSpPr>
          <p:cNvPr id="426" name="Google Shape;426;p43">
            <a:extLst>
              <a:ext uri="{C183D7F6-B498-43B3-948B-1728B52AA6E4}">
                <adec:decorative xmlns:adec="http://schemas.microsoft.com/office/drawing/2017/decorative" val="1"/>
              </a:ext>
            </a:extLst>
          </p:cNvPr>
          <p:cNvGrpSpPr/>
          <p:nvPr/>
        </p:nvGrpSpPr>
        <p:grpSpPr>
          <a:xfrm>
            <a:off x="8501533" y="89035"/>
            <a:ext cx="533134" cy="533134"/>
            <a:chOff x="712093" y="1348169"/>
            <a:chExt cx="562200" cy="562200"/>
          </a:xfrm>
        </p:grpSpPr>
        <p:sp>
          <p:nvSpPr>
            <p:cNvPr id="427" name="Google Shape;427;p43"/>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28" name="Google Shape;428;p43"/>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429" name="Google Shape;429;p43"/>
          <p:cNvSpPr/>
          <p:nvPr/>
        </p:nvSpPr>
        <p:spPr>
          <a:xfrm>
            <a:off x="4934400" y="1033965"/>
            <a:ext cx="3804600" cy="371371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dirty="0">
                <a:solidFill>
                  <a:schemeClr val="lt2"/>
                </a:solidFill>
                <a:latin typeface="Roboto"/>
                <a:ea typeface="Roboto"/>
                <a:cs typeface="Roboto"/>
                <a:sym typeface="Roboto"/>
              </a:rPr>
              <a:t>“To get to like brand new again.”</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dirty="0">
                <a:solidFill>
                  <a:schemeClr val="lt2"/>
                </a:solidFill>
                <a:latin typeface="Roboto"/>
                <a:ea typeface="Roboto"/>
                <a:cs typeface="Roboto"/>
                <a:sym typeface="Roboto"/>
              </a:rPr>
              <a:t>SSP Participant</a:t>
            </a:r>
            <a:endParaRPr sz="1800" i="1" dirty="0">
              <a:solidFill>
                <a:schemeClr val="lt2"/>
              </a:solidFill>
              <a:latin typeface="Roboto"/>
              <a:ea typeface="Roboto"/>
              <a:cs typeface="Roboto"/>
              <a:sym typeface="Roboto"/>
            </a:endParaRPr>
          </a:p>
          <a:p>
            <a:pPr marL="0" lvl="0" indent="0" algn="l" rtl="0">
              <a:spcBef>
                <a:spcPts val="1000"/>
              </a:spcBef>
              <a:spcAft>
                <a:spcPts val="0"/>
              </a:spcAft>
              <a:buNone/>
            </a:pPr>
            <a:r>
              <a:rPr lang="en" sz="1800" b="1" i="1" dirty="0">
                <a:solidFill>
                  <a:schemeClr val="lt2"/>
                </a:solidFill>
                <a:latin typeface="Roboto"/>
                <a:ea typeface="Roboto"/>
                <a:cs typeface="Roboto"/>
                <a:sym typeface="Roboto"/>
              </a:rPr>
              <a:t>“It's gonna help me feel better.”</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dirty="0">
                <a:solidFill>
                  <a:schemeClr val="lt2"/>
                </a:solidFill>
                <a:latin typeface="Roboto"/>
                <a:ea typeface="Roboto"/>
                <a:cs typeface="Roboto"/>
                <a:sym typeface="Roboto"/>
              </a:rPr>
              <a:t>SSP Participant</a:t>
            </a:r>
            <a:endParaRPr sz="1800" i="1" dirty="0">
              <a:solidFill>
                <a:schemeClr val="lt2"/>
              </a:solidFill>
              <a:latin typeface="Roboto"/>
              <a:ea typeface="Roboto"/>
              <a:cs typeface="Roboto"/>
              <a:sym typeface="Roboto"/>
            </a:endParaRPr>
          </a:p>
          <a:p>
            <a:pPr marL="0" lvl="0" indent="0" algn="l" rtl="0">
              <a:spcBef>
                <a:spcPts val="1000"/>
              </a:spcBef>
              <a:spcAft>
                <a:spcPts val="0"/>
              </a:spcAft>
              <a:buNone/>
            </a:pPr>
            <a:r>
              <a:rPr lang="en" sz="1800" b="1" i="1" dirty="0">
                <a:solidFill>
                  <a:schemeClr val="lt2"/>
                </a:solidFill>
                <a:latin typeface="Roboto"/>
                <a:ea typeface="Roboto"/>
                <a:cs typeface="Roboto"/>
                <a:sym typeface="Roboto"/>
              </a:rPr>
              <a:t>“...if I was gonna die from something, I didn't want [it] to be something that I could easily cure and treat…”</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dirty="0">
                <a:solidFill>
                  <a:schemeClr val="lt2"/>
                </a:solidFill>
                <a:latin typeface="Roboto"/>
                <a:ea typeface="Roboto"/>
                <a:cs typeface="Roboto"/>
                <a:sym typeface="Roboto"/>
              </a:rPr>
              <a:t>SSP Participant</a:t>
            </a:r>
            <a:endParaRPr sz="1800" i="1" dirty="0">
              <a:solidFill>
                <a:schemeClr val="lt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4"/>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Treatment Experiences</a:t>
            </a:r>
            <a:endParaRPr/>
          </a:p>
        </p:txBody>
      </p:sp>
      <p:sp>
        <p:nvSpPr>
          <p:cNvPr id="435" name="Google Shape;435;p44"/>
          <p:cNvSpPr txBox="1">
            <a:spLocks noGrp="1"/>
          </p:cNvSpPr>
          <p:nvPr>
            <p:ph type="body" idx="1"/>
          </p:nvPr>
        </p:nvSpPr>
        <p:spPr>
          <a:xfrm>
            <a:off x="525600" y="857531"/>
            <a:ext cx="8004300" cy="96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800" dirty="0"/>
              <a:t>Participants received treatment while navigating </a:t>
            </a:r>
            <a:r>
              <a:rPr lang="en" sz="1800" b="1" dirty="0"/>
              <a:t>different circumstances and challenges</a:t>
            </a:r>
            <a:r>
              <a:rPr lang="en" sz="1800" dirty="0"/>
              <a:t>, including active substance use, substance use disorder recovery, prison or jail, and unstable housing. </a:t>
            </a:r>
            <a:endParaRPr sz="1800" b="1" dirty="0"/>
          </a:p>
        </p:txBody>
      </p:sp>
      <p:sp>
        <p:nvSpPr>
          <p:cNvPr id="436" name="Google Shape;436;p4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23</a:t>
            </a:fld>
            <a:endParaRPr/>
          </a:p>
        </p:txBody>
      </p:sp>
      <p:grpSp>
        <p:nvGrpSpPr>
          <p:cNvPr id="437" name="Google Shape;437;p44">
            <a:extLst>
              <a:ext uri="{C183D7F6-B498-43B3-948B-1728B52AA6E4}">
                <adec:decorative xmlns:adec="http://schemas.microsoft.com/office/drawing/2017/decorative" val="1"/>
              </a:ext>
            </a:extLst>
          </p:cNvPr>
          <p:cNvGrpSpPr/>
          <p:nvPr/>
        </p:nvGrpSpPr>
        <p:grpSpPr>
          <a:xfrm>
            <a:off x="8501533" y="89035"/>
            <a:ext cx="533134" cy="533134"/>
            <a:chOff x="712093" y="1348169"/>
            <a:chExt cx="562200" cy="562200"/>
          </a:xfrm>
        </p:grpSpPr>
        <p:sp>
          <p:nvSpPr>
            <p:cNvPr id="438" name="Google Shape;438;p44"/>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39" name="Google Shape;439;p44"/>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440" name="Google Shape;440;p44"/>
          <p:cNvSpPr/>
          <p:nvPr/>
        </p:nvSpPr>
        <p:spPr>
          <a:xfrm>
            <a:off x="525600" y="2006300"/>
            <a:ext cx="3982800" cy="28155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chemeClr val="lt2"/>
                </a:solidFill>
                <a:latin typeface="Roboto ExtraBold"/>
                <a:ea typeface="Roboto ExtraBold"/>
                <a:cs typeface="Roboto ExtraBold"/>
                <a:sym typeface="Roboto ExtraBold"/>
              </a:rPr>
              <a:t>Direct Acting Antivirals</a:t>
            </a:r>
            <a:endParaRPr sz="2500">
              <a:solidFill>
                <a:schemeClr val="dk1"/>
              </a:solidFill>
              <a:latin typeface="Roboto"/>
              <a:ea typeface="Roboto"/>
              <a:cs typeface="Roboto"/>
              <a:sym typeface="Roboto"/>
            </a:endParaRPr>
          </a:p>
          <a:p>
            <a:pPr marL="0" lvl="0" indent="0" algn="l" rtl="0">
              <a:spcBef>
                <a:spcPts val="500"/>
              </a:spcBef>
              <a:spcAft>
                <a:spcPts val="0"/>
              </a:spcAft>
              <a:buClr>
                <a:schemeClr val="dk1"/>
              </a:buClr>
              <a:buSzPts val="1100"/>
              <a:buFont typeface="Arial"/>
              <a:buNone/>
            </a:pPr>
            <a:r>
              <a:rPr lang="en" sz="1800">
                <a:solidFill>
                  <a:schemeClr val="dk1"/>
                </a:solidFill>
                <a:latin typeface="Roboto"/>
                <a:ea typeface="Roboto"/>
                <a:cs typeface="Roboto"/>
                <a:sym typeface="Roboto"/>
              </a:rPr>
              <a:t>Many participants treated with direct acting antivirals (DAAs) described treatment as </a:t>
            </a:r>
            <a:r>
              <a:rPr lang="en" sz="1800" b="1">
                <a:solidFill>
                  <a:schemeClr val="dk1"/>
                </a:solidFill>
                <a:latin typeface="Roboto"/>
                <a:ea typeface="Roboto"/>
                <a:cs typeface="Roboto"/>
                <a:sym typeface="Roboto"/>
              </a:rPr>
              <a:t>straightforward, simple, easy, </a:t>
            </a:r>
            <a:r>
              <a:rPr lang="en" sz="1800">
                <a:solidFill>
                  <a:schemeClr val="dk1"/>
                </a:solidFill>
                <a:latin typeface="Roboto"/>
                <a:ea typeface="Roboto"/>
                <a:cs typeface="Roboto"/>
                <a:sym typeface="Roboto"/>
              </a:rPr>
              <a:t>and </a:t>
            </a:r>
            <a:r>
              <a:rPr lang="en" sz="1800" b="1">
                <a:solidFill>
                  <a:schemeClr val="dk1"/>
                </a:solidFill>
                <a:latin typeface="Roboto"/>
                <a:ea typeface="Roboto"/>
                <a:cs typeface="Roboto"/>
                <a:sym typeface="Roboto"/>
              </a:rPr>
              <a:t>effective.</a:t>
            </a:r>
            <a:endParaRPr sz="1800" b="1">
              <a:solidFill>
                <a:schemeClr val="dk1"/>
              </a:solidFill>
              <a:latin typeface="Roboto"/>
              <a:ea typeface="Roboto"/>
              <a:cs typeface="Roboto"/>
              <a:sym typeface="Roboto"/>
            </a:endParaRPr>
          </a:p>
          <a:p>
            <a:pPr marL="0" lvl="0" indent="0" algn="l" rtl="0">
              <a:spcBef>
                <a:spcPts val="1000"/>
              </a:spcBef>
              <a:spcAft>
                <a:spcPts val="0"/>
              </a:spcAft>
              <a:buNone/>
            </a:pPr>
            <a:r>
              <a:rPr lang="en" sz="1800">
                <a:solidFill>
                  <a:schemeClr val="dk1"/>
                </a:solidFill>
                <a:latin typeface="Roboto"/>
                <a:ea typeface="Roboto"/>
                <a:cs typeface="Roboto"/>
                <a:sym typeface="Roboto"/>
              </a:rPr>
              <a:t>Most participants experienced </a:t>
            </a:r>
            <a:r>
              <a:rPr lang="en" sz="1800" b="1">
                <a:solidFill>
                  <a:schemeClr val="dk1"/>
                </a:solidFill>
                <a:latin typeface="Roboto"/>
                <a:ea typeface="Roboto"/>
                <a:cs typeface="Roboto"/>
                <a:sym typeface="Roboto"/>
              </a:rPr>
              <a:t>mild or no side effects</a:t>
            </a:r>
            <a:r>
              <a:rPr lang="en" sz="1800">
                <a:solidFill>
                  <a:schemeClr val="dk1"/>
                </a:solidFill>
                <a:latin typeface="Roboto"/>
                <a:ea typeface="Roboto"/>
                <a:cs typeface="Roboto"/>
                <a:sym typeface="Roboto"/>
              </a:rPr>
              <a:t>. </a:t>
            </a:r>
            <a:endParaRPr sz="1800" b="1" i="1">
              <a:solidFill>
                <a:schemeClr val="lt2"/>
              </a:solidFill>
              <a:latin typeface="Roboto"/>
              <a:ea typeface="Roboto"/>
              <a:cs typeface="Roboto"/>
              <a:sym typeface="Roboto"/>
            </a:endParaRPr>
          </a:p>
        </p:txBody>
      </p:sp>
      <p:sp>
        <p:nvSpPr>
          <p:cNvPr id="441" name="Google Shape;441;p44"/>
          <p:cNvSpPr/>
          <p:nvPr/>
        </p:nvSpPr>
        <p:spPr>
          <a:xfrm>
            <a:off x="4699600" y="2006300"/>
            <a:ext cx="3982800" cy="28155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chemeClr val="lt2"/>
                </a:solidFill>
                <a:latin typeface="Roboto ExtraBold"/>
                <a:ea typeface="Roboto ExtraBold"/>
                <a:cs typeface="Roboto ExtraBold"/>
                <a:sym typeface="Roboto ExtraBold"/>
              </a:rPr>
              <a:t>Interferon</a:t>
            </a:r>
            <a:endParaRPr sz="2500">
              <a:solidFill>
                <a:schemeClr val="dk1"/>
              </a:solidFill>
              <a:latin typeface="Roboto"/>
              <a:ea typeface="Roboto"/>
              <a:cs typeface="Roboto"/>
              <a:sym typeface="Roboto"/>
            </a:endParaRPr>
          </a:p>
          <a:p>
            <a:pPr marL="0" lvl="0" indent="0" algn="l" rtl="0">
              <a:spcBef>
                <a:spcPts val="500"/>
              </a:spcBef>
              <a:spcAft>
                <a:spcPts val="0"/>
              </a:spcAft>
              <a:buClr>
                <a:schemeClr val="dk1"/>
              </a:buClr>
              <a:buSzPts val="1100"/>
              <a:buFont typeface="Arial"/>
              <a:buNone/>
            </a:pPr>
            <a:r>
              <a:rPr lang="en" sz="1800">
                <a:solidFill>
                  <a:schemeClr val="dk1"/>
                </a:solidFill>
                <a:latin typeface="Roboto"/>
                <a:ea typeface="Roboto"/>
                <a:cs typeface="Roboto"/>
                <a:sym typeface="Roboto"/>
              </a:rPr>
              <a:t>People treated with interferon described </a:t>
            </a:r>
            <a:r>
              <a:rPr lang="en" sz="1800" b="1">
                <a:solidFill>
                  <a:schemeClr val="dk1"/>
                </a:solidFill>
                <a:latin typeface="Roboto"/>
                <a:ea typeface="Roboto"/>
                <a:cs typeface="Roboto"/>
                <a:sym typeface="Roboto"/>
              </a:rPr>
              <a:t>numerous and significant challenges</a:t>
            </a:r>
            <a:r>
              <a:rPr lang="en" sz="1800">
                <a:solidFill>
                  <a:schemeClr val="dk1"/>
                </a:solidFill>
                <a:latin typeface="Roboto"/>
                <a:ea typeface="Roboto"/>
                <a:cs typeface="Roboto"/>
                <a:sym typeface="Roboto"/>
              </a:rPr>
              <a:t> and </a:t>
            </a:r>
            <a:r>
              <a:rPr lang="en" sz="1800" b="1">
                <a:solidFill>
                  <a:schemeClr val="dk1"/>
                </a:solidFill>
                <a:latin typeface="Roboto"/>
                <a:ea typeface="Roboto"/>
                <a:cs typeface="Roboto"/>
                <a:sym typeface="Roboto"/>
              </a:rPr>
              <a:t>side effects.</a:t>
            </a:r>
            <a:endParaRPr sz="1800" b="1">
              <a:solidFill>
                <a:schemeClr val="dk1"/>
              </a:solidFill>
              <a:latin typeface="Roboto"/>
              <a:ea typeface="Roboto"/>
              <a:cs typeface="Roboto"/>
              <a:sym typeface="Roboto"/>
            </a:endParaRPr>
          </a:p>
          <a:p>
            <a:pPr marL="0" lvl="0" indent="0" algn="l" rtl="0">
              <a:spcBef>
                <a:spcPts val="1000"/>
              </a:spcBef>
              <a:spcAft>
                <a:spcPts val="0"/>
              </a:spcAft>
              <a:buClr>
                <a:schemeClr val="dk1"/>
              </a:buClr>
              <a:buSzPts val="1100"/>
              <a:buFont typeface="Arial"/>
              <a:buNone/>
            </a:pPr>
            <a:r>
              <a:rPr lang="en" sz="1800">
                <a:solidFill>
                  <a:schemeClr val="dk1"/>
                </a:solidFill>
                <a:latin typeface="Roboto"/>
                <a:ea typeface="Roboto"/>
                <a:cs typeface="Roboto"/>
                <a:sym typeface="Roboto"/>
              </a:rPr>
              <a:t>Several participants treated with interferon </a:t>
            </a:r>
            <a:r>
              <a:rPr lang="en" sz="1800" b="1">
                <a:solidFill>
                  <a:schemeClr val="dk1"/>
                </a:solidFill>
                <a:latin typeface="Roboto"/>
                <a:ea typeface="Roboto"/>
                <a:cs typeface="Roboto"/>
                <a:sym typeface="Roboto"/>
              </a:rPr>
              <a:t>later received treatment with DAAs</a:t>
            </a:r>
            <a:r>
              <a:rPr lang="en" sz="1800">
                <a:solidFill>
                  <a:schemeClr val="dk1"/>
                </a:solidFill>
                <a:latin typeface="Roboto"/>
                <a:ea typeface="Roboto"/>
                <a:cs typeface="Roboto"/>
                <a:sym typeface="Roboto"/>
              </a:rPr>
              <a:t>.</a:t>
            </a:r>
            <a:endParaRPr sz="2500">
              <a:solidFill>
                <a:schemeClr val="lt2"/>
              </a:solidFill>
              <a:latin typeface="Roboto ExtraBold"/>
              <a:ea typeface="Roboto ExtraBold"/>
              <a:cs typeface="Roboto ExtraBold"/>
              <a:sym typeface="Roboto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5"/>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HCV Treatment Barriers</a:t>
            </a:r>
            <a:endParaRPr/>
          </a:p>
        </p:txBody>
      </p:sp>
      <p:sp>
        <p:nvSpPr>
          <p:cNvPr id="447" name="Google Shape;447;p45"/>
          <p:cNvSpPr txBox="1">
            <a:spLocks noGrp="1"/>
          </p:cNvSpPr>
          <p:nvPr>
            <p:ph type="body" idx="1"/>
          </p:nvPr>
        </p:nvSpPr>
        <p:spPr>
          <a:xfrm>
            <a:off x="525600" y="842055"/>
            <a:ext cx="4326600" cy="3667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Font typeface="Calibri"/>
              <a:buChar char="●"/>
            </a:pPr>
            <a:r>
              <a:rPr lang="en" sz="1800" b="1" dirty="0"/>
              <a:t>Treatment gatekeeping</a:t>
            </a:r>
            <a:r>
              <a:rPr lang="en" sz="1800" dirty="0"/>
              <a:t> by healthcare providers (sobriety requirements, disease progression requirements)</a:t>
            </a:r>
            <a:endParaRPr sz="1800" dirty="0"/>
          </a:p>
          <a:p>
            <a:pPr marL="457200" lvl="0" indent="-342900" algn="l" rtl="0">
              <a:lnSpc>
                <a:spcPct val="100000"/>
              </a:lnSpc>
              <a:spcBef>
                <a:spcPts val="1000"/>
              </a:spcBef>
              <a:spcAft>
                <a:spcPts val="0"/>
              </a:spcAft>
              <a:buSzPts val="1800"/>
              <a:buFont typeface="Calibri"/>
              <a:buChar char="●"/>
            </a:pPr>
            <a:r>
              <a:rPr lang="en" sz="1800" dirty="0"/>
              <a:t>Challenges with </a:t>
            </a:r>
            <a:r>
              <a:rPr lang="en" sz="1800" b="1" dirty="0"/>
              <a:t>healthcare system navigation</a:t>
            </a:r>
            <a:r>
              <a:rPr lang="en" sz="1800" dirty="0"/>
              <a:t> (appointments, prescriptions, health insurance)</a:t>
            </a:r>
            <a:endParaRPr sz="1800" dirty="0"/>
          </a:p>
          <a:p>
            <a:pPr marL="457200" lvl="0" indent="-342900" algn="l" rtl="0">
              <a:lnSpc>
                <a:spcPct val="100000"/>
              </a:lnSpc>
              <a:spcBef>
                <a:spcPts val="1000"/>
              </a:spcBef>
              <a:spcAft>
                <a:spcPts val="0"/>
              </a:spcAft>
              <a:buSzPts val="1800"/>
              <a:buFont typeface="Calibri"/>
              <a:buChar char="●"/>
            </a:pPr>
            <a:r>
              <a:rPr lang="en" sz="1800" dirty="0"/>
              <a:t>Challenges compounded by </a:t>
            </a:r>
            <a:r>
              <a:rPr lang="en" sz="1800" b="1" dirty="0"/>
              <a:t>unstable housing</a:t>
            </a:r>
            <a:r>
              <a:rPr lang="en" sz="1800" dirty="0"/>
              <a:t> or </a:t>
            </a:r>
            <a:r>
              <a:rPr lang="en" sz="1800" b="1" dirty="0"/>
              <a:t>managing other health problems</a:t>
            </a:r>
            <a:endParaRPr sz="1800" b="1" dirty="0"/>
          </a:p>
          <a:p>
            <a:pPr marL="457200" lvl="0" indent="-342900" algn="l" rtl="0">
              <a:lnSpc>
                <a:spcPct val="100000"/>
              </a:lnSpc>
              <a:spcBef>
                <a:spcPts val="1000"/>
              </a:spcBef>
              <a:spcAft>
                <a:spcPts val="0"/>
              </a:spcAft>
              <a:buSzPts val="1800"/>
              <a:buChar char="●"/>
            </a:pPr>
            <a:r>
              <a:rPr lang="en" sz="1800" b="1" dirty="0"/>
              <a:t>Medication difficulties </a:t>
            </a:r>
            <a:r>
              <a:rPr lang="en" sz="1800" dirty="0"/>
              <a:t>(taking large pills, storing/transporting pill boxes)</a:t>
            </a:r>
            <a:endParaRPr sz="1800" dirty="0"/>
          </a:p>
        </p:txBody>
      </p:sp>
      <p:sp>
        <p:nvSpPr>
          <p:cNvPr id="448" name="Google Shape;448;p45">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24</a:t>
            </a:fld>
            <a:endParaRPr/>
          </a:p>
        </p:txBody>
      </p:sp>
      <p:grpSp>
        <p:nvGrpSpPr>
          <p:cNvPr id="449" name="Google Shape;449;p45">
            <a:extLst>
              <a:ext uri="{C183D7F6-B498-43B3-948B-1728B52AA6E4}">
                <adec:decorative xmlns:adec="http://schemas.microsoft.com/office/drawing/2017/decorative" val="1"/>
              </a:ext>
            </a:extLst>
          </p:cNvPr>
          <p:cNvGrpSpPr/>
          <p:nvPr/>
        </p:nvGrpSpPr>
        <p:grpSpPr>
          <a:xfrm>
            <a:off x="8501533" y="89035"/>
            <a:ext cx="533134" cy="533134"/>
            <a:chOff x="712093" y="1348169"/>
            <a:chExt cx="562200" cy="562200"/>
          </a:xfrm>
        </p:grpSpPr>
        <p:sp>
          <p:nvSpPr>
            <p:cNvPr id="450" name="Google Shape;450;p45"/>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51" name="Google Shape;451;p45"/>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452" name="Google Shape;452;p45"/>
          <p:cNvSpPr/>
          <p:nvPr/>
        </p:nvSpPr>
        <p:spPr>
          <a:xfrm>
            <a:off x="4852200" y="961975"/>
            <a:ext cx="3886800" cy="37857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dirty="0">
                <a:solidFill>
                  <a:schemeClr val="lt2"/>
                </a:solidFill>
                <a:latin typeface="Roboto"/>
                <a:ea typeface="Roboto"/>
                <a:cs typeface="Roboto"/>
                <a:sym typeface="Roboto"/>
              </a:rPr>
              <a:t>“...when I went to the stomach doctor,..., I asked him for the treatment and he said, ‘You gotta be sober for six months and prove it.’ So I never went back again...”</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a:p>
            <a:pPr marL="0" lvl="0" indent="0" algn="l" rtl="0">
              <a:spcBef>
                <a:spcPts val="1000"/>
              </a:spcBef>
              <a:spcAft>
                <a:spcPts val="0"/>
              </a:spcAft>
              <a:buNone/>
            </a:pPr>
            <a:r>
              <a:rPr lang="en" sz="1800" b="1" i="1" dirty="0">
                <a:solidFill>
                  <a:schemeClr val="lt2"/>
                </a:solidFill>
                <a:latin typeface="Roboto"/>
                <a:ea typeface="Roboto"/>
                <a:cs typeface="Roboto"/>
                <a:sym typeface="Roboto"/>
              </a:rPr>
              <a:t>“Because I'm homeless, so it's hard for me to keep up with pills.”</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Suggestions for Peers</a:t>
            </a:r>
            <a:endParaRPr/>
          </a:p>
        </p:txBody>
      </p:sp>
      <p:sp>
        <p:nvSpPr>
          <p:cNvPr id="458" name="Google Shape;458;p46"/>
          <p:cNvSpPr txBox="1">
            <a:spLocks noGrp="1"/>
          </p:cNvSpPr>
          <p:nvPr>
            <p:ph type="body" idx="1"/>
          </p:nvPr>
        </p:nvSpPr>
        <p:spPr>
          <a:xfrm>
            <a:off x="525600" y="921060"/>
            <a:ext cx="8260800" cy="215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1800" dirty="0"/>
              <a:t>Participants were asked “What would you like people who use drugs to know about getting tested or treated for hep C?”</a:t>
            </a:r>
            <a:endParaRPr sz="1800" dirty="0"/>
          </a:p>
          <a:p>
            <a:pPr marL="0" lvl="0" indent="0" algn="l" rtl="0">
              <a:lnSpc>
                <a:spcPct val="100000"/>
              </a:lnSpc>
              <a:spcBef>
                <a:spcPts val="500"/>
              </a:spcBef>
              <a:spcAft>
                <a:spcPts val="0"/>
              </a:spcAft>
              <a:buNone/>
            </a:pPr>
            <a:r>
              <a:rPr lang="en" sz="1800" dirty="0"/>
              <a:t>Participants shared that:</a:t>
            </a:r>
            <a:endParaRPr sz="1800" dirty="0"/>
          </a:p>
          <a:p>
            <a:pPr marL="457200" lvl="0" indent="-342900" algn="l" rtl="0">
              <a:lnSpc>
                <a:spcPct val="100000"/>
              </a:lnSpc>
              <a:spcBef>
                <a:spcPts val="500"/>
              </a:spcBef>
              <a:spcAft>
                <a:spcPts val="0"/>
              </a:spcAft>
              <a:buSzPts val="1800"/>
              <a:buFont typeface="Calibri"/>
              <a:buChar char="●"/>
            </a:pPr>
            <a:r>
              <a:rPr lang="en" sz="1800" dirty="0"/>
              <a:t>Getting regularly tested and treated is </a:t>
            </a:r>
            <a:r>
              <a:rPr lang="en" sz="1800" b="1" dirty="0"/>
              <a:t>important for health </a:t>
            </a:r>
            <a:r>
              <a:rPr lang="en" sz="1800" dirty="0"/>
              <a:t>and to </a:t>
            </a:r>
            <a:r>
              <a:rPr lang="en" sz="1800" b="1" dirty="0"/>
              <a:t>prevent HCV transmission</a:t>
            </a:r>
            <a:endParaRPr sz="1800" b="1" dirty="0"/>
          </a:p>
          <a:p>
            <a:pPr marL="457200" lvl="0" indent="-342900" algn="l" rtl="0">
              <a:lnSpc>
                <a:spcPct val="100000"/>
              </a:lnSpc>
              <a:spcBef>
                <a:spcPts val="0"/>
              </a:spcBef>
              <a:spcAft>
                <a:spcPts val="0"/>
              </a:spcAft>
              <a:buSzPts val="1800"/>
              <a:buFont typeface="Calibri"/>
              <a:buChar char="●"/>
            </a:pPr>
            <a:r>
              <a:rPr lang="en" sz="1800" dirty="0"/>
              <a:t>Testing and treatment is </a:t>
            </a:r>
            <a:r>
              <a:rPr lang="en" sz="1800" b="1" dirty="0"/>
              <a:t>easy </a:t>
            </a:r>
            <a:r>
              <a:rPr lang="en" sz="1800" dirty="0"/>
              <a:t>and </a:t>
            </a:r>
            <a:r>
              <a:rPr lang="en" sz="1800" b="1" dirty="0"/>
              <a:t>readily available</a:t>
            </a:r>
            <a:endParaRPr sz="1800" b="1" dirty="0"/>
          </a:p>
          <a:p>
            <a:pPr marL="457200" lvl="0" indent="-342900" algn="l" rtl="0">
              <a:lnSpc>
                <a:spcPct val="100000"/>
              </a:lnSpc>
              <a:spcBef>
                <a:spcPts val="0"/>
              </a:spcBef>
              <a:spcAft>
                <a:spcPts val="0"/>
              </a:spcAft>
              <a:buSzPts val="1800"/>
              <a:buChar char="●"/>
            </a:pPr>
            <a:r>
              <a:rPr lang="en" sz="1800" dirty="0"/>
              <a:t>Treatment is effective and has improved</a:t>
            </a:r>
            <a:endParaRPr sz="1800" dirty="0"/>
          </a:p>
        </p:txBody>
      </p:sp>
      <p:sp>
        <p:nvSpPr>
          <p:cNvPr id="459" name="Google Shape;459;p46">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25</a:t>
            </a:fld>
            <a:endParaRPr/>
          </a:p>
        </p:txBody>
      </p:sp>
      <p:grpSp>
        <p:nvGrpSpPr>
          <p:cNvPr id="460" name="Google Shape;460;p46">
            <a:extLst>
              <a:ext uri="{C183D7F6-B498-43B3-948B-1728B52AA6E4}">
                <adec:decorative xmlns:adec="http://schemas.microsoft.com/office/drawing/2017/decorative" val="1"/>
              </a:ext>
            </a:extLst>
          </p:cNvPr>
          <p:cNvGrpSpPr/>
          <p:nvPr/>
        </p:nvGrpSpPr>
        <p:grpSpPr>
          <a:xfrm>
            <a:off x="8501533" y="89035"/>
            <a:ext cx="533134" cy="533134"/>
            <a:chOff x="712093" y="1348169"/>
            <a:chExt cx="562200" cy="562200"/>
          </a:xfrm>
        </p:grpSpPr>
        <p:sp>
          <p:nvSpPr>
            <p:cNvPr id="461" name="Google Shape;461;p46"/>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62" name="Google Shape;462;p46"/>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463" name="Google Shape;463;p46"/>
          <p:cNvSpPr/>
          <p:nvPr/>
        </p:nvSpPr>
        <p:spPr>
          <a:xfrm>
            <a:off x="525600" y="3255600"/>
            <a:ext cx="7975800" cy="17271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“It's worth getting tested and...and getting treated, I mean, you know, you don't wanna give it to somebody else if you share needles, or if somebody picks your needle up off the ground because they're really sick and they need a needle or whatever, you know?” </a:t>
            </a:r>
            <a:endParaRPr sz="1800" b="1" i="1">
              <a:solidFill>
                <a:schemeClr val="lt2"/>
              </a:solidFill>
              <a:latin typeface="Roboto"/>
              <a:ea typeface="Roboto"/>
              <a:cs typeface="Roboto"/>
              <a:sym typeface="Roboto"/>
            </a:endParaRPr>
          </a:p>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 </a:t>
            </a:r>
            <a:r>
              <a:rPr lang="en" sz="1800" b="1">
                <a:solidFill>
                  <a:schemeClr val="lt2"/>
                </a:solidFill>
                <a:latin typeface="Roboto"/>
                <a:ea typeface="Roboto"/>
                <a:cs typeface="Roboto"/>
                <a:sym typeface="Roboto"/>
              </a:rPr>
              <a:t>SSP Participant</a:t>
            </a:r>
            <a:endParaRPr sz="1800" b="1">
              <a:solidFill>
                <a:schemeClr val="lt2"/>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7"/>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Suggestions for Peers (continued)</a:t>
            </a:r>
            <a:endParaRPr dirty="0"/>
          </a:p>
        </p:txBody>
      </p:sp>
      <p:sp>
        <p:nvSpPr>
          <p:cNvPr id="469" name="Google Shape;469;p4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26</a:t>
            </a:fld>
            <a:endParaRPr/>
          </a:p>
        </p:txBody>
      </p:sp>
      <p:grpSp>
        <p:nvGrpSpPr>
          <p:cNvPr id="470" name="Google Shape;470;p47">
            <a:extLst>
              <a:ext uri="{C183D7F6-B498-43B3-948B-1728B52AA6E4}">
                <adec:decorative xmlns:adec="http://schemas.microsoft.com/office/drawing/2017/decorative" val="1"/>
              </a:ext>
            </a:extLst>
          </p:cNvPr>
          <p:cNvGrpSpPr/>
          <p:nvPr/>
        </p:nvGrpSpPr>
        <p:grpSpPr>
          <a:xfrm>
            <a:off x="8501533" y="89035"/>
            <a:ext cx="533134" cy="533134"/>
            <a:chOff x="712093" y="1348169"/>
            <a:chExt cx="562200" cy="562200"/>
          </a:xfrm>
        </p:grpSpPr>
        <p:sp>
          <p:nvSpPr>
            <p:cNvPr id="471" name="Google Shape;471;p47"/>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72" name="Google Shape;472;p47"/>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473" name="Google Shape;473;p47"/>
          <p:cNvSpPr/>
          <p:nvPr/>
        </p:nvSpPr>
        <p:spPr>
          <a:xfrm>
            <a:off x="525600" y="950473"/>
            <a:ext cx="7975800" cy="4032127"/>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i="1" dirty="0">
                <a:solidFill>
                  <a:schemeClr val="lt2"/>
                </a:solidFill>
                <a:latin typeface="Roboto"/>
                <a:ea typeface="Roboto"/>
                <a:cs typeface="Roboto"/>
                <a:sym typeface="Roboto"/>
              </a:rPr>
              <a:t>“Because from my brother and from people in my family that have done the treatment, they actually recovered 100% and healthy. … So I've been there to see that happen. So all I can tell people is that, listen, it works, because I've literally seen it happen.”</a:t>
            </a:r>
            <a:endParaRPr sz="1800" b="1" i="1" dirty="0">
              <a:solidFill>
                <a:schemeClr val="lt2"/>
              </a:solidFill>
              <a:latin typeface="Roboto"/>
              <a:ea typeface="Roboto"/>
              <a:cs typeface="Roboto"/>
              <a:sym typeface="Roboto"/>
            </a:endParaRPr>
          </a:p>
          <a:p>
            <a:pPr marL="457200" lvl="0" indent="-342900" algn="l" rtl="0">
              <a:lnSpc>
                <a:spcPct val="100000"/>
              </a:lnSpc>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a:p>
            <a:pPr marL="0" lvl="0" indent="0" algn="l" rtl="0">
              <a:lnSpc>
                <a:spcPct val="100000"/>
              </a:lnSpc>
              <a:spcBef>
                <a:spcPts val="1000"/>
              </a:spcBef>
              <a:spcAft>
                <a:spcPts val="0"/>
              </a:spcAft>
              <a:buNone/>
            </a:pPr>
            <a:r>
              <a:rPr lang="en" sz="1800" b="1" i="1" dirty="0">
                <a:solidFill>
                  <a:schemeClr val="lt2"/>
                </a:solidFill>
                <a:latin typeface="Roboto"/>
                <a:ea typeface="Roboto"/>
                <a:cs typeface="Roboto"/>
                <a:sym typeface="Roboto"/>
              </a:rPr>
              <a:t>“I'd like them to know that it's not, uh, not like painful or discomforting because I know a lot of older people that, you know, didn't even wanna do the Epclusa because they remember the nightmare stories of interferon.”</a:t>
            </a:r>
            <a:endParaRPr sz="1800" b="1" i="1" dirty="0">
              <a:solidFill>
                <a:schemeClr val="lt2"/>
              </a:solidFill>
              <a:latin typeface="Roboto"/>
              <a:ea typeface="Roboto"/>
              <a:cs typeface="Roboto"/>
              <a:sym typeface="Roboto"/>
            </a:endParaRPr>
          </a:p>
          <a:p>
            <a:pPr marL="457200" lvl="0" indent="-342900" algn="l" rtl="0">
              <a:lnSpc>
                <a:spcPct val="100000"/>
              </a:lnSpc>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dirty="0">
              <a:solidFill>
                <a:schemeClr val="lt2"/>
              </a:solidFill>
              <a:latin typeface="Roboto"/>
              <a:ea typeface="Roboto"/>
              <a:cs typeface="Roboto"/>
              <a:sym typeface="Roboto"/>
            </a:endParaRPr>
          </a:p>
          <a:p>
            <a:pPr marL="0" lvl="0" indent="0" algn="l" rtl="0">
              <a:lnSpc>
                <a:spcPct val="100000"/>
              </a:lnSpc>
              <a:spcBef>
                <a:spcPts val="1000"/>
              </a:spcBef>
              <a:spcAft>
                <a:spcPts val="0"/>
              </a:spcAft>
              <a:buNone/>
            </a:pPr>
            <a:r>
              <a:rPr lang="en" sz="1800" b="1" i="1" dirty="0">
                <a:solidFill>
                  <a:schemeClr val="lt2"/>
                </a:solidFill>
                <a:latin typeface="Roboto"/>
                <a:ea typeface="Roboto"/>
                <a:cs typeface="Roboto"/>
                <a:sym typeface="Roboto"/>
              </a:rPr>
              <a:t>“Just maybe not be so scared about it. Just know that there's a cure and you can get treated”</a:t>
            </a:r>
            <a:endParaRPr sz="1800" b="1" i="1" dirty="0">
              <a:solidFill>
                <a:schemeClr val="lt2"/>
              </a:solidFill>
              <a:latin typeface="Roboto"/>
              <a:ea typeface="Roboto"/>
              <a:cs typeface="Roboto"/>
              <a:sym typeface="Roboto"/>
            </a:endParaRPr>
          </a:p>
          <a:p>
            <a:pPr marL="457200" lvl="0" indent="-342900" algn="l" rtl="0">
              <a:lnSpc>
                <a:spcPct val="100000"/>
              </a:lnSpc>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7"/>
        <p:cNvGrpSpPr/>
        <p:nvPr/>
      </p:nvGrpSpPr>
      <p:grpSpPr>
        <a:xfrm>
          <a:off x="0" y="0"/>
          <a:ext cx="0" cy="0"/>
          <a:chOff x="0" y="0"/>
          <a:chExt cx="0" cy="0"/>
        </a:xfrm>
      </p:grpSpPr>
      <p:pic>
        <p:nvPicPr>
          <p:cNvPr id="478" name="Google Shape;478;p48">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479" name="Google Shape;479;p48"/>
          <p:cNvSpPr txBox="1">
            <a:spLocks noGrp="1"/>
          </p:cNvSpPr>
          <p:nvPr>
            <p:ph type="title"/>
          </p:nvPr>
        </p:nvSpPr>
        <p:spPr>
          <a:xfrm>
            <a:off x="411050" y="1564950"/>
            <a:ext cx="4250400" cy="201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Stigma and Healthcare Experiences</a:t>
            </a:r>
            <a:endParaRPr sz="4400">
              <a:solidFill>
                <a:schemeClr val="lt1"/>
              </a:solidFill>
            </a:endParaRPr>
          </a:p>
        </p:txBody>
      </p:sp>
      <p:pic>
        <p:nvPicPr>
          <p:cNvPr id="480" name="Google Shape;480;p4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481" name="Google Shape;481;p48">
            <a:extLst>
              <a:ext uri="{C183D7F6-B498-43B3-948B-1728B52AA6E4}">
                <adec:decorative xmlns:adec="http://schemas.microsoft.com/office/drawing/2017/decorative" val="1"/>
              </a:ext>
            </a:extLst>
          </p:cNvPr>
          <p:cNvGrpSpPr/>
          <p:nvPr/>
        </p:nvGrpSpPr>
        <p:grpSpPr>
          <a:xfrm>
            <a:off x="7686766" y="114542"/>
            <a:ext cx="533087" cy="533087"/>
            <a:chOff x="493525" y="4088678"/>
            <a:chExt cx="594300" cy="594300"/>
          </a:xfrm>
        </p:grpSpPr>
        <p:sp>
          <p:nvSpPr>
            <p:cNvPr id="482" name="Google Shape;482;p48"/>
            <p:cNvSpPr/>
            <p:nvPr/>
          </p:nvSpPr>
          <p:spPr>
            <a:xfrm flipH="1">
              <a:off x="493525" y="4088678"/>
              <a:ext cx="594300" cy="594300"/>
            </a:xfrm>
            <a:prstGeom prst="ellipse">
              <a:avLst/>
            </a:prstGeom>
            <a:solidFill>
              <a:srgbClr val="60BB71"/>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83" name="Google Shape;483;p48"/>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6</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9"/>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Healthcare System Experiences</a:t>
            </a:r>
            <a:endParaRPr/>
          </a:p>
        </p:txBody>
      </p:sp>
      <p:sp>
        <p:nvSpPr>
          <p:cNvPr id="489" name="Google Shape;489;p49"/>
          <p:cNvSpPr txBox="1">
            <a:spLocks noGrp="1"/>
          </p:cNvSpPr>
          <p:nvPr>
            <p:ph type="body" idx="1"/>
          </p:nvPr>
        </p:nvSpPr>
        <p:spPr>
          <a:xfrm>
            <a:off x="525600" y="957050"/>
            <a:ext cx="8156700" cy="103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1800"/>
              <a:t>Many participants referenced a </a:t>
            </a:r>
            <a:r>
              <a:rPr lang="en" sz="1800" b="1"/>
              <a:t>perception of stigma</a:t>
            </a:r>
            <a:r>
              <a:rPr lang="en" sz="1800"/>
              <a:t> related to drug use and HCV among healthcare providers. Participants referenced feeling </a:t>
            </a:r>
            <a:r>
              <a:rPr lang="en" sz="1800" b="1"/>
              <a:t>judged, disrespected, </a:t>
            </a:r>
            <a:r>
              <a:rPr lang="en" sz="1800"/>
              <a:t>and </a:t>
            </a:r>
            <a:r>
              <a:rPr lang="en" sz="1800" b="1"/>
              <a:t>dismissed </a:t>
            </a:r>
            <a:r>
              <a:rPr lang="en" sz="1800"/>
              <a:t>by healthcare providers</a:t>
            </a:r>
            <a:endParaRPr sz="1800"/>
          </a:p>
        </p:txBody>
      </p:sp>
      <p:sp>
        <p:nvSpPr>
          <p:cNvPr id="490" name="Google Shape;490;p49">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28</a:t>
            </a:fld>
            <a:endParaRPr/>
          </a:p>
        </p:txBody>
      </p:sp>
      <p:grpSp>
        <p:nvGrpSpPr>
          <p:cNvPr id="491" name="Google Shape;491;p49">
            <a:extLst>
              <a:ext uri="{C183D7F6-B498-43B3-948B-1728B52AA6E4}">
                <adec:decorative xmlns:adec="http://schemas.microsoft.com/office/drawing/2017/decorative" val="1"/>
              </a:ext>
            </a:extLst>
          </p:cNvPr>
          <p:cNvGrpSpPr/>
          <p:nvPr/>
        </p:nvGrpSpPr>
        <p:grpSpPr>
          <a:xfrm>
            <a:off x="8501591" y="89092"/>
            <a:ext cx="533087" cy="533087"/>
            <a:chOff x="493525" y="4088678"/>
            <a:chExt cx="594300" cy="594300"/>
          </a:xfrm>
        </p:grpSpPr>
        <p:sp>
          <p:nvSpPr>
            <p:cNvPr id="492" name="Google Shape;492;p49"/>
            <p:cNvSpPr/>
            <p:nvPr/>
          </p:nvSpPr>
          <p:spPr>
            <a:xfrm flipH="1">
              <a:off x="493525" y="4088678"/>
              <a:ext cx="594300" cy="594300"/>
            </a:xfrm>
            <a:prstGeom prst="ellipse">
              <a:avLst/>
            </a:prstGeom>
            <a:solidFill>
              <a:srgbClr val="60BB71"/>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493" name="Google Shape;493;p49"/>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6</a:t>
              </a:r>
              <a:endParaRPr sz="1973" b="1" i="0" u="none" strike="noStrike" cap="none">
                <a:solidFill>
                  <a:srgbClr val="000000"/>
                </a:solidFill>
                <a:latin typeface="Roboto"/>
                <a:ea typeface="Roboto"/>
                <a:cs typeface="Roboto"/>
                <a:sym typeface="Roboto"/>
              </a:endParaRPr>
            </a:p>
          </p:txBody>
        </p:sp>
      </p:grpSp>
      <p:sp>
        <p:nvSpPr>
          <p:cNvPr id="494" name="Google Shape;494;p49"/>
          <p:cNvSpPr/>
          <p:nvPr/>
        </p:nvSpPr>
        <p:spPr>
          <a:xfrm>
            <a:off x="525600" y="2102750"/>
            <a:ext cx="8156700" cy="28038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dirty="0">
                <a:solidFill>
                  <a:schemeClr val="lt2"/>
                </a:solidFill>
                <a:latin typeface="Roboto"/>
                <a:ea typeface="Roboto"/>
                <a:cs typeface="Roboto"/>
                <a:sym typeface="Roboto"/>
              </a:rPr>
              <a:t>“Some people look at you like you have 10 heads when you say you do have it...”</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a:p>
            <a:pPr marL="0" lvl="0" indent="0" algn="l" rtl="0">
              <a:spcBef>
                <a:spcPts val="1000"/>
              </a:spcBef>
              <a:spcAft>
                <a:spcPts val="0"/>
              </a:spcAft>
              <a:buNone/>
            </a:pPr>
            <a:r>
              <a:rPr lang="en" sz="1800" b="1" i="1" dirty="0">
                <a:solidFill>
                  <a:schemeClr val="lt2"/>
                </a:solidFill>
                <a:latin typeface="Roboto"/>
                <a:ea typeface="Roboto"/>
                <a:cs typeface="Roboto"/>
                <a:sym typeface="Roboto"/>
              </a:rPr>
              <a:t>“...depending on where you go, a lot of them are very judgmental and, uh, it kind of changes the whole level of treatment they give you as soon as they hear why you're there, or what reasons you think you might have hep C or something like that.”</a:t>
            </a:r>
            <a:endParaRPr sz="1800" b="1" i="1" dirty="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0"/>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Healthcare System Experiences (continued)</a:t>
            </a:r>
            <a:endParaRPr dirty="0"/>
          </a:p>
        </p:txBody>
      </p:sp>
      <p:sp>
        <p:nvSpPr>
          <p:cNvPr id="500" name="Google Shape;500;p5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29</a:t>
            </a:fld>
            <a:endParaRPr/>
          </a:p>
        </p:txBody>
      </p:sp>
      <p:grpSp>
        <p:nvGrpSpPr>
          <p:cNvPr id="501" name="Google Shape;501;p50">
            <a:extLst>
              <a:ext uri="{C183D7F6-B498-43B3-948B-1728B52AA6E4}">
                <adec:decorative xmlns:adec="http://schemas.microsoft.com/office/drawing/2017/decorative" val="1"/>
              </a:ext>
            </a:extLst>
          </p:cNvPr>
          <p:cNvGrpSpPr/>
          <p:nvPr/>
        </p:nvGrpSpPr>
        <p:grpSpPr>
          <a:xfrm>
            <a:off x="8501591" y="89092"/>
            <a:ext cx="533087" cy="533087"/>
            <a:chOff x="493525" y="4088678"/>
            <a:chExt cx="594300" cy="594300"/>
          </a:xfrm>
        </p:grpSpPr>
        <p:sp>
          <p:nvSpPr>
            <p:cNvPr id="502" name="Google Shape;502;p50"/>
            <p:cNvSpPr/>
            <p:nvPr/>
          </p:nvSpPr>
          <p:spPr>
            <a:xfrm flipH="1">
              <a:off x="493525" y="4088678"/>
              <a:ext cx="594300" cy="594300"/>
            </a:xfrm>
            <a:prstGeom prst="ellipse">
              <a:avLst/>
            </a:prstGeom>
            <a:solidFill>
              <a:srgbClr val="60BB71"/>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03" name="Google Shape;503;p50"/>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6</a:t>
              </a:r>
              <a:endParaRPr sz="1973" b="1" i="0" u="none" strike="noStrike" cap="none">
                <a:solidFill>
                  <a:srgbClr val="000000"/>
                </a:solidFill>
                <a:latin typeface="Roboto"/>
                <a:ea typeface="Roboto"/>
                <a:cs typeface="Roboto"/>
                <a:sym typeface="Roboto"/>
              </a:endParaRPr>
            </a:p>
          </p:txBody>
        </p:sp>
      </p:grpSp>
      <p:sp>
        <p:nvSpPr>
          <p:cNvPr id="504" name="Google Shape;504;p50"/>
          <p:cNvSpPr/>
          <p:nvPr/>
        </p:nvSpPr>
        <p:spPr>
          <a:xfrm>
            <a:off x="525600" y="1595100"/>
            <a:ext cx="8156700" cy="24075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dirty="0">
                <a:solidFill>
                  <a:schemeClr val="lt2"/>
                </a:solidFill>
                <a:latin typeface="Roboto"/>
                <a:ea typeface="Roboto"/>
                <a:cs typeface="Roboto"/>
                <a:sym typeface="Roboto"/>
              </a:rPr>
              <a:t>“They won't see me, they blame everything on drugs, and I'm, like, tired of it. It's like, I mean, I suffer and I go through all this pain and I end up in the ER a lot, but I can't even get the help I want because they want a freaking clean drug screen. And you know, what about everything else? You're worrying about drugs killing me, but everything else is killing me.”</a:t>
            </a:r>
            <a:endParaRPr sz="1800" b="1" i="1" dirty="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dirty="0">
                <a:solidFill>
                  <a:schemeClr val="lt2"/>
                </a:solidFill>
                <a:latin typeface="Roboto"/>
                <a:ea typeface="Roboto"/>
                <a:cs typeface="Roboto"/>
                <a:sym typeface="Roboto"/>
              </a:rPr>
              <a:t>SSP Participant</a:t>
            </a:r>
            <a:endParaRPr sz="1800" b="1" i="1" dirty="0">
              <a:solidFill>
                <a:schemeClr val="lt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b="1" dirty="0"/>
              <a:t>Table of Contents</a:t>
            </a:r>
            <a:endParaRPr b="1" dirty="0"/>
          </a:p>
        </p:txBody>
      </p:sp>
      <p:grpSp>
        <p:nvGrpSpPr>
          <p:cNvPr id="185" name="Google Shape;185;p24" descr="Agenda item number one is background and methods"/>
          <p:cNvGrpSpPr/>
          <p:nvPr/>
        </p:nvGrpSpPr>
        <p:grpSpPr>
          <a:xfrm>
            <a:off x="525599" y="1158173"/>
            <a:ext cx="3768714" cy="533087"/>
            <a:chOff x="493506" y="1102657"/>
            <a:chExt cx="4201465" cy="594300"/>
          </a:xfrm>
        </p:grpSpPr>
        <p:grpSp>
          <p:nvGrpSpPr>
            <p:cNvPr id="186" name="Google Shape;186;p24"/>
            <p:cNvGrpSpPr/>
            <p:nvPr/>
          </p:nvGrpSpPr>
          <p:grpSpPr>
            <a:xfrm>
              <a:off x="493506" y="1102657"/>
              <a:ext cx="594300" cy="594300"/>
              <a:chOff x="679993" y="1348169"/>
              <a:chExt cx="594300" cy="594300"/>
            </a:xfrm>
          </p:grpSpPr>
          <p:sp>
            <p:nvSpPr>
              <p:cNvPr id="187" name="Google Shape;187;p24"/>
              <p:cNvSpPr/>
              <p:nvPr/>
            </p:nvSpPr>
            <p:spPr>
              <a:xfrm flipH="1">
                <a:off x="679993" y="1348169"/>
                <a:ext cx="594300" cy="594300"/>
              </a:xfrm>
              <a:prstGeom prst="ellipse">
                <a:avLst/>
              </a:prstGeom>
              <a:solidFill>
                <a:schemeClr val="accent3"/>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88" name="Google Shape;188;p24"/>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i="0" u="none" strike="noStrike" cap="none">
                    <a:solidFill>
                      <a:srgbClr val="000000"/>
                    </a:solidFill>
                    <a:latin typeface="Roboto"/>
                    <a:ea typeface="Roboto"/>
                    <a:cs typeface="Roboto"/>
                    <a:sym typeface="Roboto"/>
                  </a:rPr>
                  <a:t>1</a:t>
                </a:r>
                <a:endParaRPr sz="1973" b="1" i="0" u="none" strike="noStrike" cap="none">
                  <a:solidFill>
                    <a:srgbClr val="000000"/>
                  </a:solidFill>
                  <a:latin typeface="Roboto"/>
                  <a:ea typeface="Roboto"/>
                  <a:cs typeface="Roboto"/>
                  <a:sym typeface="Roboto"/>
                </a:endParaRPr>
              </a:p>
            </p:txBody>
          </p:sp>
        </p:grpSp>
        <p:sp>
          <p:nvSpPr>
            <p:cNvPr id="189" name="Google Shape;189;p24"/>
            <p:cNvSpPr txBox="1"/>
            <p:nvPr/>
          </p:nvSpPr>
          <p:spPr>
            <a:xfrm>
              <a:off x="1260870" y="1206756"/>
              <a:ext cx="3434100" cy="3861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Background and Methods</a:t>
              </a:r>
              <a:endParaRPr sz="1704" i="0" u="none" strike="noStrike" cap="none">
                <a:solidFill>
                  <a:srgbClr val="434343"/>
                </a:solidFill>
                <a:latin typeface="Arial"/>
                <a:ea typeface="Arial"/>
                <a:cs typeface="Arial"/>
                <a:sym typeface="Arial"/>
              </a:endParaRPr>
            </a:p>
          </p:txBody>
        </p:sp>
      </p:grpSp>
      <p:grpSp>
        <p:nvGrpSpPr>
          <p:cNvPr id="195" name="Google Shape;195;p24" descr="Agenda item number two is participant characteristics. "/>
          <p:cNvGrpSpPr/>
          <p:nvPr/>
        </p:nvGrpSpPr>
        <p:grpSpPr>
          <a:xfrm>
            <a:off x="525599" y="1970411"/>
            <a:ext cx="3316628" cy="533087"/>
            <a:chOff x="493506" y="1102657"/>
            <a:chExt cx="3697467" cy="594300"/>
          </a:xfrm>
        </p:grpSpPr>
        <p:grpSp>
          <p:nvGrpSpPr>
            <p:cNvPr id="196" name="Google Shape;196;p24"/>
            <p:cNvGrpSpPr/>
            <p:nvPr/>
          </p:nvGrpSpPr>
          <p:grpSpPr>
            <a:xfrm>
              <a:off x="493506" y="1102657"/>
              <a:ext cx="594300" cy="594300"/>
              <a:chOff x="679993" y="1348169"/>
              <a:chExt cx="594300" cy="594300"/>
            </a:xfrm>
          </p:grpSpPr>
          <p:sp>
            <p:nvSpPr>
              <p:cNvPr id="197" name="Google Shape;197;p24"/>
              <p:cNvSpPr/>
              <p:nvPr/>
            </p:nvSpPr>
            <p:spPr>
              <a:xfrm flipH="1">
                <a:off x="679993" y="1348169"/>
                <a:ext cx="594300" cy="594300"/>
              </a:xfrm>
              <a:prstGeom prst="ellipse">
                <a:avLst/>
              </a:prstGeom>
              <a:solidFill>
                <a:srgbClr val="F6B43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98" name="Google Shape;198;p24"/>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2</a:t>
                </a:r>
                <a:endParaRPr sz="1973" b="1" i="0" u="none" strike="noStrike" cap="none">
                  <a:solidFill>
                    <a:srgbClr val="000000"/>
                  </a:solidFill>
                  <a:latin typeface="Roboto"/>
                  <a:ea typeface="Roboto"/>
                  <a:cs typeface="Roboto"/>
                  <a:sym typeface="Roboto"/>
                </a:endParaRPr>
              </a:p>
            </p:txBody>
          </p:sp>
        </p:grpSp>
        <p:sp>
          <p:nvSpPr>
            <p:cNvPr id="199" name="Google Shape;199;p24"/>
            <p:cNvSpPr txBox="1"/>
            <p:nvPr/>
          </p:nvSpPr>
          <p:spPr>
            <a:xfrm>
              <a:off x="1260873" y="1206756"/>
              <a:ext cx="2930100" cy="3861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dirty="0">
                  <a:solidFill>
                    <a:schemeClr val="dk1"/>
                  </a:solidFill>
                  <a:latin typeface="Roboto Medium"/>
                  <a:ea typeface="Roboto Medium"/>
                  <a:cs typeface="Roboto Medium"/>
                  <a:sym typeface="Roboto Medium"/>
                </a:rPr>
                <a:t>Participant Characteristics</a:t>
              </a:r>
              <a:endParaRPr sz="1704" i="0" u="none" strike="noStrike" cap="none" dirty="0">
                <a:solidFill>
                  <a:srgbClr val="434343"/>
                </a:solidFill>
                <a:latin typeface="Arial"/>
                <a:ea typeface="Arial"/>
                <a:cs typeface="Arial"/>
                <a:sym typeface="Arial"/>
              </a:endParaRPr>
            </a:p>
          </p:txBody>
        </p:sp>
      </p:grpSp>
      <p:grpSp>
        <p:nvGrpSpPr>
          <p:cNvPr id="166" name="Google Shape;166;p24" descr="Agenda item number three is HCV Knowledge."/>
          <p:cNvGrpSpPr/>
          <p:nvPr/>
        </p:nvGrpSpPr>
        <p:grpSpPr>
          <a:xfrm>
            <a:off x="525599" y="2798229"/>
            <a:ext cx="3648966" cy="533087"/>
            <a:chOff x="493506" y="1849124"/>
            <a:chExt cx="4067967" cy="594300"/>
          </a:xfrm>
        </p:grpSpPr>
        <p:grpSp>
          <p:nvGrpSpPr>
            <p:cNvPr id="167" name="Google Shape;167;p24"/>
            <p:cNvGrpSpPr/>
            <p:nvPr/>
          </p:nvGrpSpPr>
          <p:grpSpPr>
            <a:xfrm>
              <a:off x="493506" y="1849124"/>
              <a:ext cx="594300" cy="594300"/>
              <a:chOff x="679993" y="2115881"/>
              <a:chExt cx="594300" cy="594300"/>
            </a:xfrm>
          </p:grpSpPr>
          <p:sp>
            <p:nvSpPr>
              <p:cNvPr id="168" name="Google Shape;168;p24"/>
              <p:cNvSpPr/>
              <p:nvPr/>
            </p:nvSpPr>
            <p:spPr>
              <a:xfrm flipH="1">
                <a:off x="679993" y="2115881"/>
                <a:ext cx="594300" cy="594300"/>
              </a:xfrm>
              <a:prstGeom prst="ellipse">
                <a:avLst/>
              </a:prstGeom>
              <a:solidFill>
                <a:srgbClr val="55C6C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69" name="Google Shape;169;p24"/>
              <p:cNvSpPr txBox="1"/>
              <p:nvPr/>
            </p:nvSpPr>
            <p:spPr>
              <a:xfrm>
                <a:off x="800738" y="2238733"/>
                <a:ext cx="352800" cy="3486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3</a:t>
                </a:r>
                <a:endParaRPr sz="1973" b="1" i="0" u="none" strike="noStrike" cap="none">
                  <a:solidFill>
                    <a:srgbClr val="000000"/>
                  </a:solidFill>
                  <a:latin typeface="Roboto"/>
                  <a:ea typeface="Roboto"/>
                  <a:cs typeface="Roboto"/>
                  <a:sym typeface="Roboto"/>
                </a:endParaRPr>
              </a:p>
            </p:txBody>
          </p:sp>
        </p:grpSp>
        <p:sp>
          <p:nvSpPr>
            <p:cNvPr id="170" name="Google Shape;170;p24"/>
            <p:cNvSpPr txBox="1"/>
            <p:nvPr/>
          </p:nvSpPr>
          <p:spPr>
            <a:xfrm>
              <a:off x="1260872" y="1927115"/>
              <a:ext cx="3300600" cy="4383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HCV Knowledge</a:t>
              </a:r>
              <a:endParaRPr sz="1704" i="0" u="none" strike="noStrike" cap="none">
                <a:solidFill>
                  <a:srgbClr val="434343"/>
                </a:solidFill>
                <a:latin typeface="Roboto Medium"/>
                <a:ea typeface="Roboto Medium"/>
                <a:cs typeface="Roboto Medium"/>
                <a:sym typeface="Roboto Medium"/>
              </a:endParaRPr>
            </a:p>
          </p:txBody>
        </p:sp>
      </p:grpSp>
      <p:grpSp>
        <p:nvGrpSpPr>
          <p:cNvPr id="171" name="Google Shape;171;p24" descr="Agenda item number four is HCV Testing. "/>
          <p:cNvGrpSpPr/>
          <p:nvPr/>
        </p:nvGrpSpPr>
        <p:grpSpPr>
          <a:xfrm>
            <a:off x="525590" y="3626048"/>
            <a:ext cx="3454710" cy="533139"/>
            <a:chOff x="493468" y="2595611"/>
            <a:chExt cx="3851405" cy="594358"/>
          </a:xfrm>
        </p:grpSpPr>
        <p:grpSp>
          <p:nvGrpSpPr>
            <p:cNvPr id="172" name="Google Shape;172;p24"/>
            <p:cNvGrpSpPr/>
            <p:nvPr/>
          </p:nvGrpSpPr>
          <p:grpSpPr>
            <a:xfrm>
              <a:off x="493468" y="2595611"/>
              <a:ext cx="594358" cy="594358"/>
              <a:chOff x="772993" y="2883574"/>
              <a:chExt cx="562200" cy="562200"/>
            </a:xfrm>
          </p:grpSpPr>
          <p:sp>
            <p:nvSpPr>
              <p:cNvPr id="173" name="Google Shape;173;p24"/>
              <p:cNvSpPr/>
              <p:nvPr/>
            </p:nvSpPr>
            <p:spPr>
              <a:xfrm flipH="1">
                <a:off x="772993" y="2883574"/>
                <a:ext cx="562200" cy="562200"/>
              </a:xfrm>
              <a:prstGeom prst="ellipse">
                <a:avLst/>
              </a:prstGeom>
              <a:solidFill>
                <a:srgbClr val="1AA6D6"/>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74" name="Google Shape;174;p24"/>
              <p:cNvSpPr txBox="1"/>
              <p:nvPr/>
            </p:nvSpPr>
            <p:spPr>
              <a:xfrm>
                <a:off x="928238" y="3007170"/>
                <a:ext cx="251700" cy="3150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4</a:t>
                </a:r>
                <a:endParaRPr sz="1973" b="1" i="0" u="none" strike="noStrike" cap="none">
                  <a:solidFill>
                    <a:srgbClr val="000000"/>
                  </a:solidFill>
                  <a:latin typeface="Roboto"/>
                  <a:ea typeface="Roboto"/>
                  <a:cs typeface="Roboto"/>
                  <a:sym typeface="Roboto"/>
                </a:endParaRPr>
              </a:p>
            </p:txBody>
          </p:sp>
        </p:grpSp>
        <p:sp>
          <p:nvSpPr>
            <p:cNvPr id="175" name="Google Shape;175;p24"/>
            <p:cNvSpPr txBox="1"/>
            <p:nvPr/>
          </p:nvSpPr>
          <p:spPr>
            <a:xfrm>
              <a:off x="1260872" y="2650518"/>
              <a:ext cx="3084000" cy="4845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HCV Testing</a:t>
              </a:r>
              <a:endParaRPr sz="1883" i="0" u="none" strike="noStrike" cap="none">
                <a:solidFill>
                  <a:srgbClr val="434343"/>
                </a:solidFill>
                <a:latin typeface="Roboto Medium"/>
                <a:ea typeface="Roboto Medium"/>
                <a:cs typeface="Roboto Medium"/>
                <a:sym typeface="Roboto Medium"/>
              </a:endParaRPr>
            </a:p>
          </p:txBody>
        </p:sp>
      </p:grpSp>
      <p:grpSp>
        <p:nvGrpSpPr>
          <p:cNvPr id="176" name="Google Shape;176;p24" descr="Agenda item number five is HCV Treatment."/>
          <p:cNvGrpSpPr/>
          <p:nvPr/>
        </p:nvGrpSpPr>
        <p:grpSpPr>
          <a:xfrm>
            <a:off x="4592466" y="1158146"/>
            <a:ext cx="3642543" cy="533139"/>
            <a:chOff x="493467" y="3342153"/>
            <a:chExt cx="4060806" cy="594358"/>
          </a:xfrm>
        </p:grpSpPr>
        <p:grpSp>
          <p:nvGrpSpPr>
            <p:cNvPr id="177" name="Google Shape;177;p24"/>
            <p:cNvGrpSpPr/>
            <p:nvPr/>
          </p:nvGrpSpPr>
          <p:grpSpPr>
            <a:xfrm>
              <a:off x="493467" y="3342153"/>
              <a:ext cx="594358" cy="594358"/>
              <a:chOff x="712093" y="1348169"/>
              <a:chExt cx="562200" cy="562200"/>
            </a:xfrm>
          </p:grpSpPr>
          <p:sp>
            <p:nvSpPr>
              <p:cNvPr id="178" name="Google Shape;178;p24"/>
              <p:cNvSpPr/>
              <p:nvPr/>
            </p:nvSpPr>
            <p:spPr>
              <a:xfrm flipH="1">
                <a:off x="712093" y="1348169"/>
                <a:ext cx="562200" cy="562200"/>
              </a:xfrm>
              <a:prstGeom prst="ellipse">
                <a:avLst/>
              </a:prstGeom>
              <a:solidFill>
                <a:srgbClr val="F58220"/>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79" name="Google Shape;179;p24"/>
              <p:cNvSpPr txBox="1"/>
              <p:nvPr/>
            </p:nvSpPr>
            <p:spPr>
              <a:xfrm>
                <a:off x="815740" y="1436213"/>
                <a:ext cx="3549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5</a:t>
                </a:r>
                <a:endParaRPr sz="1973" b="1" i="0" u="none" strike="noStrike" cap="none">
                  <a:solidFill>
                    <a:srgbClr val="000000"/>
                  </a:solidFill>
                  <a:latin typeface="Roboto"/>
                  <a:ea typeface="Roboto"/>
                  <a:cs typeface="Roboto"/>
                  <a:sym typeface="Roboto"/>
                </a:endParaRPr>
              </a:p>
            </p:txBody>
          </p:sp>
        </p:grpSp>
        <p:sp>
          <p:nvSpPr>
            <p:cNvPr id="180" name="Google Shape;180;p24"/>
            <p:cNvSpPr txBox="1"/>
            <p:nvPr/>
          </p:nvSpPr>
          <p:spPr>
            <a:xfrm>
              <a:off x="1260872" y="3397090"/>
              <a:ext cx="3293400" cy="4845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HCV Treatment</a:t>
              </a:r>
              <a:endParaRPr sz="1794" i="0" u="none" strike="noStrike" cap="none">
                <a:solidFill>
                  <a:srgbClr val="434343"/>
                </a:solidFill>
                <a:latin typeface="Arial"/>
                <a:ea typeface="Arial"/>
                <a:cs typeface="Arial"/>
                <a:sym typeface="Arial"/>
              </a:endParaRPr>
            </a:p>
          </p:txBody>
        </p:sp>
      </p:grpSp>
      <p:grpSp>
        <p:nvGrpSpPr>
          <p:cNvPr id="181" name="Google Shape;181;p24" descr="Agenda item number six is themes, stigma and healthcare system experiences"/>
          <p:cNvGrpSpPr/>
          <p:nvPr/>
        </p:nvGrpSpPr>
        <p:grpSpPr>
          <a:xfrm>
            <a:off x="4592464" y="1970392"/>
            <a:ext cx="4347045" cy="533139"/>
            <a:chOff x="493467" y="4088678"/>
            <a:chExt cx="4846204" cy="594358"/>
          </a:xfrm>
        </p:grpSpPr>
        <p:sp>
          <p:nvSpPr>
            <p:cNvPr id="182" name="Google Shape;182;p24"/>
            <p:cNvSpPr/>
            <p:nvPr/>
          </p:nvSpPr>
          <p:spPr>
            <a:xfrm flipH="1">
              <a:off x="493467" y="4088678"/>
              <a:ext cx="594358" cy="594358"/>
            </a:xfrm>
            <a:prstGeom prst="ellipse">
              <a:avLst/>
            </a:prstGeom>
            <a:solidFill>
              <a:srgbClr val="60BB71"/>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83" name="Google Shape;183;p24"/>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6</a:t>
              </a:r>
              <a:endParaRPr sz="1973" b="1" i="0" u="none" strike="noStrike" cap="none">
                <a:solidFill>
                  <a:srgbClr val="000000"/>
                </a:solidFill>
                <a:latin typeface="Roboto"/>
                <a:ea typeface="Roboto"/>
                <a:cs typeface="Roboto"/>
                <a:sym typeface="Roboto"/>
              </a:endParaRPr>
            </a:p>
          </p:txBody>
        </p:sp>
        <p:sp>
          <p:nvSpPr>
            <p:cNvPr id="184" name="Google Shape;184;p24"/>
            <p:cNvSpPr txBox="1"/>
            <p:nvPr/>
          </p:nvSpPr>
          <p:spPr>
            <a:xfrm>
              <a:off x="1260870" y="4192687"/>
              <a:ext cx="4078800" cy="386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Themes - Stigma and Healthcare System Experiences</a:t>
              </a:r>
              <a:endParaRPr sz="1794" i="0" u="none" strike="noStrike" cap="none">
                <a:solidFill>
                  <a:srgbClr val="434343"/>
                </a:solidFill>
                <a:latin typeface="Arial"/>
                <a:ea typeface="Arial"/>
                <a:cs typeface="Arial"/>
                <a:sym typeface="Arial"/>
              </a:endParaRPr>
            </a:p>
          </p:txBody>
        </p:sp>
      </p:grpSp>
      <p:grpSp>
        <p:nvGrpSpPr>
          <p:cNvPr id="190" name="Google Shape;190;p24" descr="Agenda item number seven comparison of findings to HCV provider assessment"/>
          <p:cNvGrpSpPr/>
          <p:nvPr/>
        </p:nvGrpSpPr>
        <p:grpSpPr>
          <a:xfrm>
            <a:off x="4592491" y="2798229"/>
            <a:ext cx="3900286" cy="533087"/>
            <a:chOff x="493525" y="4088678"/>
            <a:chExt cx="4348145" cy="594300"/>
          </a:xfrm>
        </p:grpSpPr>
        <p:sp>
          <p:nvSpPr>
            <p:cNvPr id="191" name="Google Shape;191;p24"/>
            <p:cNvSpPr/>
            <p:nvPr/>
          </p:nvSpPr>
          <p:spPr>
            <a:xfrm flipH="1">
              <a:off x="493525" y="4088678"/>
              <a:ext cx="594300" cy="594300"/>
            </a:xfrm>
            <a:prstGeom prst="ellipse">
              <a:avLst/>
            </a:prstGeom>
            <a:solidFill>
              <a:schemeClr val="dk2"/>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192" name="Google Shape;192;p24"/>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7</a:t>
              </a:r>
              <a:endParaRPr sz="1973" b="1" i="0" u="none" strike="noStrike" cap="none">
                <a:solidFill>
                  <a:srgbClr val="000000"/>
                </a:solidFill>
                <a:latin typeface="Roboto"/>
                <a:ea typeface="Roboto"/>
                <a:cs typeface="Roboto"/>
                <a:sym typeface="Roboto"/>
              </a:endParaRPr>
            </a:p>
          </p:txBody>
        </p:sp>
        <p:sp>
          <p:nvSpPr>
            <p:cNvPr id="193" name="Google Shape;193;p24"/>
            <p:cNvSpPr txBox="1"/>
            <p:nvPr/>
          </p:nvSpPr>
          <p:spPr>
            <a:xfrm>
              <a:off x="1260870" y="4192687"/>
              <a:ext cx="3580800" cy="3861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Comparison of Findings to HCV Provider Assessment</a:t>
              </a:r>
              <a:endParaRPr sz="1794" i="0" u="none" strike="noStrike" cap="none">
                <a:solidFill>
                  <a:srgbClr val="434343"/>
                </a:solidFill>
                <a:latin typeface="Arial"/>
                <a:ea typeface="Arial"/>
                <a:cs typeface="Arial"/>
                <a:sym typeface="Arial"/>
              </a:endParaRPr>
            </a:p>
          </p:txBody>
        </p:sp>
      </p:grpSp>
      <p:grpSp>
        <p:nvGrpSpPr>
          <p:cNvPr id="200" name="Google Shape;200;p24" descr="Agenda item number eight is summary of key themes. "/>
          <p:cNvGrpSpPr/>
          <p:nvPr/>
        </p:nvGrpSpPr>
        <p:grpSpPr>
          <a:xfrm>
            <a:off x="4592491" y="3626029"/>
            <a:ext cx="3900286" cy="533087"/>
            <a:chOff x="493525" y="4088678"/>
            <a:chExt cx="4348145" cy="594300"/>
          </a:xfrm>
        </p:grpSpPr>
        <p:sp>
          <p:nvSpPr>
            <p:cNvPr id="201" name="Google Shape;201;p24"/>
            <p:cNvSpPr/>
            <p:nvPr/>
          </p:nvSpPr>
          <p:spPr>
            <a:xfrm flipH="1">
              <a:off x="493525" y="4088678"/>
              <a:ext cx="594300" cy="594300"/>
            </a:xfrm>
            <a:prstGeom prst="ellipse">
              <a:avLst/>
            </a:prstGeom>
            <a:solidFill>
              <a:srgbClr val="FAD28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i="0" u="none" strike="noStrike" cap="none">
                <a:solidFill>
                  <a:srgbClr val="FFFFFF"/>
                </a:solidFill>
                <a:latin typeface="Calibri"/>
                <a:ea typeface="Calibri"/>
                <a:cs typeface="Calibri"/>
                <a:sym typeface="Calibri"/>
              </a:endParaRPr>
            </a:p>
          </p:txBody>
        </p:sp>
        <p:sp>
          <p:nvSpPr>
            <p:cNvPr id="202" name="Google Shape;202;p24"/>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8</a:t>
              </a:r>
              <a:endParaRPr sz="1973" b="1" i="0" u="none" strike="noStrike" cap="none">
                <a:solidFill>
                  <a:srgbClr val="000000"/>
                </a:solidFill>
                <a:latin typeface="Roboto"/>
                <a:ea typeface="Roboto"/>
                <a:cs typeface="Roboto"/>
                <a:sym typeface="Roboto"/>
              </a:endParaRPr>
            </a:p>
          </p:txBody>
        </p:sp>
        <p:sp>
          <p:nvSpPr>
            <p:cNvPr id="203" name="Google Shape;203;p24"/>
            <p:cNvSpPr txBox="1"/>
            <p:nvPr/>
          </p:nvSpPr>
          <p:spPr>
            <a:xfrm>
              <a:off x="1260870" y="4192687"/>
              <a:ext cx="3580800" cy="3861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076"/>
                <a:buFont typeface="Arial"/>
                <a:buNone/>
              </a:pPr>
              <a:r>
                <a:rPr lang="en" sz="1973">
                  <a:solidFill>
                    <a:schemeClr val="dk1"/>
                  </a:solidFill>
                  <a:latin typeface="Roboto Medium"/>
                  <a:ea typeface="Roboto Medium"/>
                  <a:cs typeface="Roboto Medium"/>
                  <a:sym typeface="Roboto Medium"/>
                </a:rPr>
                <a:t>Summary of Key Themes</a:t>
              </a:r>
              <a:endParaRPr sz="1794" i="0" u="none" strike="noStrike" cap="none">
                <a:solidFill>
                  <a:srgbClr val="434343"/>
                </a:solidFill>
                <a:latin typeface="Arial"/>
                <a:ea typeface="Arial"/>
                <a:cs typeface="Arial"/>
                <a:sym typeface="Arial"/>
              </a:endParaRPr>
            </a:p>
          </p:txBody>
        </p:sp>
      </p:grpSp>
      <p:sp>
        <p:nvSpPr>
          <p:cNvPr id="194" name="Google Shape;194;p2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1"/>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Suggestions for Providers</a:t>
            </a:r>
            <a:endParaRPr/>
          </a:p>
        </p:txBody>
      </p:sp>
      <p:sp>
        <p:nvSpPr>
          <p:cNvPr id="510" name="Google Shape;510;p51"/>
          <p:cNvSpPr txBox="1">
            <a:spLocks noGrp="1"/>
          </p:cNvSpPr>
          <p:nvPr>
            <p:ph type="body" idx="1"/>
          </p:nvPr>
        </p:nvSpPr>
        <p:spPr>
          <a:xfrm>
            <a:off x="525600" y="934675"/>
            <a:ext cx="8156700" cy="218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1800"/>
              <a:t>Participants were asked “What would you like providers to know about how people who use drugs access hep C testing and treatment?”</a:t>
            </a:r>
            <a:endParaRPr sz="1800"/>
          </a:p>
          <a:p>
            <a:pPr marL="0" lvl="0" indent="0" algn="l" rtl="0">
              <a:lnSpc>
                <a:spcPct val="100000"/>
              </a:lnSpc>
              <a:spcBef>
                <a:spcPts val="1000"/>
              </a:spcBef>
              <a:spcAft>
                <a:spcPts val="0"/>
              </a:spcAft>
              <a:buNone/>
            </a:pPr>
            <a:r>
              <a:rPr lang="en" sz="1800"/>
              <a:t>Responses discussed:</a:t>
            </a:r>
            <a:endParaRPr sz="1800"/>
          </a:p>
          <a:p>
            <a:pPr marL="457200" lvl="0" indent="-342900" algn="l" rtl="0">
              <a:lnSpc>
                <a:spcPct val="100000"/>
              </a:lnSpc>
              <a:spcBef>
                <a:spcPts val="500"/>
              </a:spcBef>
              <a:spcAft>
                <a:spcPts val="0"/>
              </a:spcAft>
              <a:buSzPts val="1800"/>
              <a:buFont typeface="Calibri"/>
              <a:buChar char="●"/>
            </a:pPr>
            <a:r>
              <a:rPr lang="en" sz="1800"/>
              <a:t>Stigma and judgement related to substance use</a:t>
            </a:r>
            <a:endParaRPr sz="1800"/>
          </a:p>
          <a:p>
            <a:pPr marL="457200" lvl="0" indent="-342900" algn="l" rtl="0">
              <a:lnSpc>
                <a:spcPct val="100000"/>
              </a:lnSpc>
              <a:spcBef>
                <a:spcPts val="0"/>
              </a:spcBef>
              <a:spcAft>
                <a:spcPts val="0"/>
              </a:spcAft>
              <a:buSzPts val="1800"/>
              <a:buFont typeface="Calibri"/>
              <a:buChar char="●"/>
            </a:pPr>
            <a:r>
              <a:rPr lang="en" sz="1800"/>
              <a:t>Wanting to be provided with clear knowledge and information about HCV</a:t>
            </a:r>
            <a:endParaRPr sz="1800"/>
          </a:p>
          <a:p>
            <a:pPr marL="457200" lvl="0" indent="-342900" algn="l" rtl="0">
              <a:lnSpc>
                <a:spcPct val="100000"/>
              </a:lnSpc>
              <a:spcBef>
                <a:spcPts val="0"/>
              </a:spcBef>
              <a:spcAft>
                <a:spcPts val="0"/>
              </a:spcAft>
              <a:buSzPts val="1800"/>
              <a:buFont typeface="Calibri"/>
              <a:buChar char="●"/>
            </a:pPr>
            <a:r>
              <a:rPr lang="en" sz="1800"/>
              <a:t>Easier and more immediate connection to needed care</a:t>
            </a:r>
            <a:endParaRPr sz="1800"/>
          </a:p>
        </p:txBody>
      </p:sp>
      <p:sp>
        <p:nvSpPr>
          <p:cNvPr id="511" name="Google Shape;511;p5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30</a:t>
            </a:fld>
            <a:endParaRPr/>
          </a:p>
        </p:txBody>
      </p:sp>
      <p:grpSp>
        <p:nvGrpSpPr>
          <p:cNvPr id="512" name="Google Shape;512;p51">
            <a:extLst>
              <a:ext uri="{C183D7F6-B498-43B3-948B-1728B52AA6E4}">
                <adec:decorative xmlns:adec="http://schemas.microsoft.com/office/drawing/2017/decorative" val="1"/>
              </a:ext>
            </a:extLst>
          </p:cNvPr>
          <p:cNvGrpSpPr/>
          <p:nvPr/>
        </p:nvGrpSpPr>
        <p:grpSpPr>
          <a:xfrm>
            <a:off x="8501591" y="89092"/>
            <a:ext cx="533087" cy="533087"/>
            <a:chOff x="493525" y="4088678"/>
            <a:chExt cx="594300" cy="594300"/>
          </a:xfrm>
        </p:grpSpPr>
        <p:sp>
          <p:nvSpPr>
            <p:cNvPr id="513" name="Google Shape;513;p51"/>
            <p:cNvSpPr/>
            <p:nvPr/>
          </p:nvSpPr>
          <p:spPr>
            <a:xfrm flipH="1">
              <a:off x="493525" y="4088678"/>
              <a:ext cx="594300" cy="594300"/>
            </a:xfrm>
            <a:prstGeom prst="ellipse">
              <a:avLst/>
            </a:prstGeom>
            <a:solidFill>
              <a:srgbClr val="60BB71"/>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14" name="Google Shape;514;p51"/>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6</a:t>
              </a:r>
              <a:endParaRPr sz="1973" b="1" i="0" u="none" strike="noStrike" cap="none">
                <a:solidFill>
                  <a:srgbClr val="000000"/>
                </a:solidFill>
                <a:latin typeface="Roboto"/>
                <a:ea typeface="Roboto"/>
                <a:cs typeface="Roboto"/>
                <a:sym typeface="Roboto"/>
              </a:endParaRPr>
            </a:p>
          </p:txBody>
        </p:sp>
      </p:grpSp>
      <p:sp>
        <p:nvSpPr>
          <p:cNvPr id="515" name="Google Shape;515;p51"/>
          <p:cNvSpPr/>
          <p:nvPr/>
        </p:nvSpPr>
        <p:spPr>
          <a:xfrm>
            <a:off x="525600" y="3165309"/>
            <a:ext cx="8156700" cy="14028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“I think just treat us like humans, um, compassion, and not everybody's in the same place at the same time, uh, but everyone deserves help.”</a:t>
            </a:r>
            <a:endParaRPr sz="1800" b="1" i="1">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SSP Participant</a:t>
            </a:r>
            <a:endParaRPr sz="1800" b="1" i="1">
              <a:solidFill>
                <a:schemeClr val="lt2"/>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9"/>
        <p:cNvGrpSpPr/>
        <p:nvPr/>
      </p:nvGrpSpPr>
      <p:grpSpPr>
        <a:xfrm>
          <a:off x="0" y="0"/>
          <a:ext cx="0" cy="0"/>
          <a:chOff x="0" y="0"/>
          <a:chExt cx="0" cy="0"/>
        </a:xfrm>
      </p:grpSpPr>
      <p:pic>
        <p:nvPicPr>
          <p:cNvPr id="520" name="Google Shape;520;p52">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521" name="Google Shape;521;p52"/>
          <p:cNvSpPr txBox="1">
            <a:spLocks noGrp="1"/>
          </p:cNvSpPr>
          <p:nvPr>
            <p:ph type="title"/>
          </p:nvPr>
        </p:nvSpPr>
        <p:spPr>
          <a:xfrm>
            <a:off x="457200" y="1109700"/>
            <a:ext cx="4250400" cy="2924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Comparison of Findings to HCV Provider Assessment</a:t>
            </a:r>
            <a:endParaRPr sz="4400">
              <a:solidFill>
                <a:schemeClr val="lt1"/>
              </a:solidFill>
            </a:endParaRPr>
          </a:p>
        </p:txBody>
      </p:sp>
      <p:pic>
        <p:nvPicPr>
          <p:cNvPr id="522" name="Google Shape;522;p5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523" name="Google Shape;523;p52">
            <a:extLst>
              <a:ext uri="{C183D7F6-B498-43B3-948B-1728B52AA6E4}">
                <adec:decorative xmlns:adec="http://schemas.microsoft.com/office/drawing/2017/decorative" val="1"/>
              </a:ext>
            </a:extLst>
          </p:cNvPr>
          <p:cNvGrpSpPr/>
          <p:nvPr/>
        </p:nvGrpSpPr>
        <p:grpSpPr>
          <a:xfrm>
            <a:off x="7699491" y="114542"/>
            <a:ext cx="533087" cy="533087"/>
            <a:chOff x="493525" y="4088678"/>
            <a:chExt cx="594300" cy="594300"/>
          </a:xfrm>
        </p:grpSpPr>
        <p:sp>
          <p:nvSpPr>
            <p:cNvPr id="524" name="Google Shape;524;p52"/>
            <p:cNvSpPr/>
            <p:nvPr/>
          </p:nvSpPr>
          <p:spPr>
            <a:xfrm flipH="1">
              <a:off x="493525" y="4088678"/>
              <a:ext cx="594300" cy="594300"/>
            </a:xfrm>
            <a:prstGeom prst="ellipse">
              <a:avLst/>
            </a:prstGeom>
            <a:solidFill>
              <a:schemeClr val="dk2"/>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25" name="Google Shape;525;p52"/>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7</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3"/>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Hospital Assessment Background</a:t>
            </a:r>
            <a:endParaRPr/>
          </a:p>
        </p:txBody>
      </p:sp>
      <p:sp>
        <p:nvSpPr>
          <p:cNvPr id="531" name="Google Shape;531;p53"/>
          <p:cNvSpPr txBox="1">
            <a:spLocks noGrp="1"/>
          </p:cNvSpPr>
          <p:nvPr>
            <p:ph type="body" idx="1"/>
          </p:nvPr>
        </p:nvSpPr>
        <p:spPr>
          <a:xfrm>
            <a:off x="493650" y="1076175"/>
            <a:ext cx="8156700" cy="110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2000"/>
              <a:t>In </a:t>
            </a:r>
            <a:r>
              <a:rPr lang="en" sz="2000" b="1"/>
              <a:t>2024</a:t>
            </a:r>
            <a:r>
              <a:rPr lang="en" sz="2000"/>
              <a:t>, JSI assessed </a:t>
            </a:r>
            <a:r>
              <a:rPr lang="en" sz="2000" b="1"/>
              <a:t>HCV testing and treatment protocols and workflows</a:t>
            </a:r>
            <a:r>
              <a:rPr lang="en" sz="2000"/>
              <a:t> within several large MA hospital systems.</a:t>
            </a:r>
            <a:endParaRPr sz="2000"/>
          </a:p>
          <a:p>
            <a:pPr marL="0" lvl="0" indent="0" algn="l" rtl="0">
              <a:lnSpc>
                <a:spcPct val="100000"/>
              </a:lnSpc>
              <a:spcBef>
                <a:spcPts val="500"/>
              </a:spcBef>
              <a:spcAft>
                <a:spcPts val="0"/>
              </a:spcAft>
              <a:buNone/>
            </a:pPr>
            <a:endParaRPr sz="1800"/>
          </a:p>
        </p:txBody>
      </p:sp>
      <p:sp>
        <p:nvSpPr>
          <p:cNvPr id="532" name="Google Shape;532;p5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32</a:t>
            </a:fld>
            <a:endParaRPr/>
          </a:p>
        </p:txBody>
      </p:sp>
      <p:sp>
        <p:nvSpPr>
          <p:cNvPr id="533" name="Google Shape;533;p53"/>
          <p:cNvSpPr/>
          <p:nvPr/>
        </p:nvSpPr>
        <p:spPr>
          <a:xfrm>
            <a:off x="525600" y="2181375"/>
            <a:ext cx="3943500" cy="24123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900" b="1">
                <a:solidFill>
                  <a:schemeClr val="dk1"/>
                </a:solidFill>
                <a:latin typeface="Roboto"/>
                <a:ea typeface="Roboto"/>
                <a:cs typeface="Roboto"/>
                <a:sym typeface="Roboto"/>
              </a:rPr>
              <a:t>29 key informants</a:t>
            </a:r>
            <a:r>
              <a:rPr lang="en" sz="1900">
                <a:solidFill>
                  <a:schemeClr val="dk1"/>
                </a:solidFill>
                <a:latin typeface="Roboto"/>
                <a:ea typeface="Roboto"/>
                <a:cs typeface="Roboto"/>
                <a:sym typeface="Roboto"/>
              </a:rPr>
              <a:t> across </a:t>
            </a:r>
            <a:r>
              <a:rPr lang="en" sz="1900" b="1">
                <a:solidFill>
                  <a:schemeClr val="dk1"/>
                </a:solidFill>
                <a:latin typeface="Roboto"/>
                <a:ea typeface="Roboto"/>
                <a:cs typeface="Roboto"/>
                <a:sym typeface="Roboto"/>
              </a:rPr>
              <a:t>6 high-volume hospital systems</a:t>
            </a:r>
            <a:r>
              <a:rPr lang="en" sz="1900">
                <a:solidFill>
                  <a:schemeClr val="dk1"/>
                </a:solidFill>
                <a:latin typeface="Roboto"/>
                <a:ea typeface="Roboto"/>
                <a:cs typeface="Roboto"/>
                <a:sym typeface="Roboto"/>
              </a:rPr>
              <a:t> were interviewed (included providers and other hospital staff)</a:t>
            </a:r>
            <a:endParaRPr sz="1900">
              <a:solidFill>
                <a:schemeClr val="dk1"/>
              </a:solidFill>
              <a:latin typeface="Roboto"/>
              <a:ea typeface="Roboto"/>
              <a:cs typeface="Roboto"/>
              <a:sym typeface="Roboto"/>
            </a:endParaRPr>
          </a:p>
        </p:txBody>
      </p:sp>
      <p:sp>
        <p:nvSpPr>
          <p:cNvPr id="534" name="Google Shape;534;p53"/>
          <p:cNvSpPr/>
          <p:nvPr/>
        </p:nvSpPr>
        <p:spPr>
          <a:xfrm>
            <a:off x="4706800" y="2181375"/>
            <a:ext cx="3943500" cy="24123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900">
                <a:solidFill>
                  <a:schemeClr val="dk1"/>
                </a:solidFill>
                <a:latin typeface="Roboto"/>
                <a:ea typeface="Roboto"/>
                <a:cs typeface="Roboto"/>
                <a:sym typeface="Roboto"/>
              </a:rPr>
              <a:t>All key informants were involved in the </a:t>
            </a:r>
            <a:r>
              <a:rPr lang="en" sz="1900" b="1">
                <a:solidFill>
                  <a:schemeClr val="dk1"/>
                </a:solidFill>
                <a:latin typeface="Roboto"/>
                <a:ea typeface="Roboto"/>
                <a:cs typeface="Roboto"/>
                <a:sym typeface="Roboto"/>
              </a:rPr>
              <a:t>HCV continuum of care</a:t>
            </a:r>
            <a:endParaRPr sz="1900">
              <a:solidFill>
                <a:schemeClr val="dk1"/>
              </a:solidFill>
              <a:latin typeface="Roboto"/>
              <a:ea typeface="Roboto"/>
              <a:cs typeface="Roboto"/>
              <a:sym typeface="Roboto"/>
            </a:endParaRPr>
          </a:p>
          <a:p>
            <a:pPr marL="457200" lvl="0" indent="-349250" algn="l" rtl="0">
              <a:lnSpc>
                <a:spcPct val="100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Determining testing eligibility</a:t>
            </a:r>
            <a:endParaRPr sz="1900">
              <a:solidFill>
                <a:schemeClr val="dk1"/>
              </a:solidFill>
              <a:latin typeface="Roboto"/>
              <a:ea typeface="Roboto"/>
              <a:cs typeface="Roboto"/>
              <a:sym typeface="Roboto"/>
            </a:endParaRPr>
          </a:p>
          <a:p>
            <a:pPr marL="457200" lvl="0" indent="-349250" algn="l" rtl="0">
              <a:lnSpc>
                <a:spcPct val="100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Ordering tests</a:t>
            </a:r>
            <a:endParaRPr sz="1900">
              <a:solidFill>
                <a:schemeClr val="dk1"/>
              </a:solidFill>
              <a:latin typeface="Roboto"/>
              <a:ea typeface="Roboto"/>
              <a:cs typeface="Roboto"/>
              <a:sym typeface="Roboto"/>
            </a:endParaRPr>
          </a:p>
          <a:p>
            <a:pPr marL="457200" lvl="0" indent="-349250" algn="l" rtl="0">
              <a:lnSpc>
                <a:spcPct val="100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Treating patients with HCV and/or liver complications)</a:t>
            </a:r>
            <a:endParaRPr sz="1900">
              <a:solidFill>
                <a:schemeClr val="dk1"/>
              </a:solidFill>
              <a:latin typeface="Roboto"/>
              <a:ea typeface="Roboto"/>
              <a:cs typeface="Roboto"/>
              <a:sym typeface="Roboto"/>
            </a:endParaRPr>
          </a:p>
        </p:txBody>
      </p:sp>
      <p:grpSp>
        <p:nvGrpSpPr>
          <p:cNvPr id="535" name="Google Shape;535;p53">
            <a:extLst>
              <a:ext uri="{C183D7F6-B498-43B3-948B-1728B52AA6E4}">
                <adec:decorative xmlns:adec="http://schemas.microsoft.com/office/drawing/2017/decorative" val="1"/>
              </a:ext>
            </a:extLst>
          </p:cNvPr>
          <p:cNvGrpSpPr/>
          <p:nvPr/>
        </p:nvGrpSpPr>
        <p:grpSpPr>
          <a:xfrm>
            <a:off x="8488841" y="89067"/>
            <a:ext cx="533087" cy="533087"/>
            <a:chOff x="493525" y="4088678"/>
            <a:chExt cx="594300" cy="594300"/>
          </a:xfrm>
        </p:grpSpPr>
        <p:sp>
          <p:nvSpPr>
            <p:cNvPr id="536" name="Google Shape;536;p53"/>
            <p:cNvSpPr/>
            <p:nvPr/>
          </p:nvSpPr>
          <p:spPr>
            <a:xfrm flipH="1">
              <a:off x="493525" y="4088678"/>
              <a:ext cx="594300" cy="594300"/>
            </a:xfrm>
            <a:prstGeom prst="ellipse">
              <a:avLst/>
            </a:prstGeom>
            <a:solidFill>
              <a:schemeClr val="dk2"/>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37" name="Google Shape;537;p53"/>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7</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525600" y="275150"/>
            <a:ext cx="8156700" cy="11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Key Finding: Challenges and Facilitators of HCV Care Continuum </a:t>
            </a:r>
            <a:endParaRPr/>
          </a:p>
          <a:p>
            <a:pPr marL="0" lvl="0" indent="0" algn="l" rtl="0">
              <a:lnSpc>
                <a:spcPct val="100000"/>
              </a:lnSpc>
              <a:spcBef>
                <a:spcPts val="0"/>
              </a:spcBef>
              <a:spcAft>
                <a:spcPts val="0"/>
              </a:spcAft>
              <a:buSzPts val="3000"/>
              <a:buNone/>
            </a:pPr>
            <a:endParaRPr/>
          </a:p>
        </p:txBody>
      </p:sp>
      <p:sp>
        <p:nvSpPr>
          <p:cNvPr id="543" name="Google Shape;543;p5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33</a:t>
            </a:fld>
            <a:endParaRPr/>
          </a:p>
        </p:txBody>
      </p:sp>
      <p:sp>
        <p:nvSpPr>
          <p:cNvPr id="545" name="Google Shape;545;p54"/>
          <p:cNvSpPr txBox="1">
            <a:spLocks noGrp="1"/>
          </p:cNvSpPr>
          <p:nvPr>
            <p:ph type="body" idx="1"/>
          </p:nvPr>
        </p:nvSpPr>
        <p:spPr>
          <a:xfrm>
            <a:off x="525600" y="1378550"/>
            <a:ext cx="4737600" cy="33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1900" b="1"/>
              <a:t>Provider-Reported Challenges</a:t>
            </a:r>
            <a:endParaRPr sz="1900" b="1"/>
          </a:p>
          <a:p>
            <a:pPr marL="457200" lvl="0" indent="-349250" algn="l" rtl="0">
              <a:lnSpc>
                <a:spcPct val="100000"/>
              </a:lnSpc>
              <a:spcBef>
                <a:spcPts val="1000"/>
              </a:spcBef>
              <a:spcAft>
                <a:spcPts val="0"/>
              </a:spcAft>
              <a:buSzPts val="1900"/>
              <a:buChar char="●"/>
            </a:pPr>
            <a:r>
              <a:rPr lang="en" sz="1900" b="1"/>
              <a:t>Patient related challenges:</a:t>
            </a:r>
            <a:r>
              <a:rPr lang="en" sz="1900"/>
              <a:t> Housing, communication, transportation, financial concerns, substance use disorder, HCV not a priority</a:t>
            </a:r>
            <a:endParaRPr sz="1900"/>
          </a:p>
          <a:p>
            <a:pPr marL="457200" lvl="0" indent="-349250" algn="l" rtl="0">
              <a:lnSpc>
                <a:spcPct val="100000"/>
              </a:lnSpc>
              <a:spcBef>
                <a:spcPts val="1000"/>
              </a:spcBef>
              <a:spcAft>
                <a:spcPts val="0"/>
              </a:spcAft>
              <a:buSzPts val="1900"/>
              <a:buChar char="●"/>
            </a:pPr>
            <a:r>
              <a:rPr lang="en" sz="1900" b="1"/>
              <a:t>Hospital level challenges:</a:t>
            </a:r>
            <a:r>
              <a:rPr lang="en" sz="1900"/>
              <a:t> Heavy work loads, long wait times for care, inconsistency in the referral process</a:t>
            </a:r>
            <a:endParaRPr sz="1900"/>
          </a:p>
        </p:txBody>
      </p:sp>
      <p:sp>
        <p:nvSpPr>
          <p:cNvPr id="544" name="Google Shape;544;p54"/>
          <p:cNvSpPr/>
          <p:nvPr/>
        </p:nvSpPr>
        <p:spPr>
          <a:xfrm>
            <a:off x="5592100" y="1378550"/>
            <a:ext cx="3147000" cy="33690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“It’s hard to care about an invisible virus when you’re going hungry, right?”</a:t>
            </a:r>
            <a:endParaRPr sz="1800" b="1" i="1">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Provider</a:t>
            </a:r>
            <a:endParaRPr sz="1800" b="1">
              <a:solidFill>
                <a:schemeClr val="lt2"/>
              </a:solidFill>
              <a:latin typeface="Roboto"/>
              <a:ea typeface="Roboto"/>
              <a:cs typeface="Roboto"/>
              <a:sym typeface="Roboto"/>
            </a:endParaRPr>
          </a:p>
        </p:txBody>
      </p:sp>
      <p:grpSp>
        <p:nvGrpSpPr>
          <p:cNvPr id="546" name="Google Shape;546;p54">
            <a:extLst>
              <a:ext uri="{C183D7F6-B498-43B3-948B-1728B52AA6E4}">
                <adec:decorative xmlns:adec="http://schemas.microsoft.com/office/drawing/2017/decorative" val="1"/>
              </a:ext>
            </a:extLst>
          </p:cNvPr>
          <p:cNvGrpSpPr/>
          <p:nvPr/>
        </p:nvGrpSpPr>
        <p:grpSpPr>
          <a:xfrm>
            <a:off x="8488841" y="89067"/>
            <a:ext cx="533087" cy="533087"/>
            <a:chOff x="493525" y="4088678"/>
            <a:chExt cx="594300" cy="594300"/>
          </a:xfrm>
        </p:grpSpPr>
        <p:sp>
          <p:nvSpPr>
            <p:cNvPr id="547" name="Google Shape;547;p54"/>
            <p:cNvSpPr/>
            <p:nvPr/>
          </p:nvSpPr>
          <p:spPr>
            <a:xfrm flipH="1">
              <a:off x="493525" y="4088678"/>
              <a:ext cx="594300" cy="594300"/>
            </a:xfrm>
            <a:prstGeom prst="ellipse">
              <a:avLst/>
            </a:prstGeom>
            <a:solidFill>
              <a:schemeClr val="dk2"/>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48" name="Google Shape;548;p54"/>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7</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5"/>
          <p:cNvSpPr txBox="1">
            <a:spLocks noGrp="1"/>
          </p:cNvSpPr>
          <p:nvPr>
            <p:ph type="title"/>
          </p:nvPr>
        </p:nvSpPr>
        <p:spPr>
          <a:xfrm>
            <a:off x="525600" y="275150"/>
            <a:ext cx="8156700" cy="11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Key Finding: Challenges and Facilitators of HCV Care Continuum (continued)</a:t>
            </a:r>
            <a:endParaRPr dirty="0"/>
          </a:p>
          <a:p>
            <a:pPr marL="0" lvl="0" indent="0" algn="l" rtl="0">
              <a:lnSpc>
                <a:spcPct val="100000"/>
              </a:lnSpc>
              <a:spcBef>
                <a:spcPts val="0"/>
              </a:spcBef>
              <a:spcAft>
                <a:spcPts val="0"/>
              </a:spcAft>
              <a:buSzPts val="3000"/>
              <a:buNone/>
            </a:pPr>
            <a:endParaRPr dirty="0"/>
          </a:p>
        </p:txBody>
      </p:sp>
      <p:sp>
        <p:nvSpPr>
          <p:cNvPr id="554" name="Google Shape;554;p55">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34</a:t>
            </a:fld>
            <a:endParaRPr/>
          </a:p>
        </p:txBody>
      </p:sp>
      <p:sp>
        <p:nvSpPr>
          <p:cNvPr id="556" name="Google Shape;556;p55"/>
          <p:cNvSpPr txBox="1">
            <a:spLocks noGrp="1"/>
          </p:cNvSpPr>
          <p:nvPr>
            <p:ph type="body" idx="1"/>
          </p:nvPr>
        </p:nvSpPr>
        <p:spPr>
          <a:xfrm>
            <a:off x="525600" y="1378550"/>
            <a:ext cx="4655400" cy="359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1800" b="1"/>
              <a:t>Provider-Reported Facilitators</a:t>
            </a:r>
            <a:endParaRPr sz="1800" b="1"/>
          </a:p>
          <a:p>
            <a:pPr marL="457200" lvl="0" indent="-336550" algn="l" rtl="0">
              <a:lnSpc>
                <a:spcPct val="100000"/>
              </a:lnSpc>
              <a:spcBef>
                <a:spcPts val="1000"/>
              </a:spcBef>
              <a:spcAft>
                <a:spcPts val="0"/>
              </a:spcAft>
              <a:buSzPts val="1700"/>
              <a:buChar char="●"/>
            </a:pPr>
            <a:r>
              <a:rPr lang="en" sz="1700"/>
              <a:t>Contributions of navigators, community health workers, medical assistants, mid-level providers, and pharmacists</a:t>
            </a:r>
            <a:endParaRPr sz="1700"/>
          </a:p>
          <a:p>
            <a:pPr marL="457200" lvl="0" indent="-336550" algn="l" rtl="0">
              <a:lnSpc>
                <a:spcPct val="100000"/>
              </a:lnSpc>
              <a:spcBef>
                <a:spcPts val="1000"/>
              </a:spcBef>
              <a:spcAft>
                <a:spcPts val="0"/>
              </a:spcAft>
              <a:buSzPts val="1700"/>
              <a:buChar char="●"/>
            </a:pPr>
            <a:r>
              <a:rPr lang="en" sz="1700" b="1"/>
              <a:t>Bridging social determinant gaps</a:t>
            </a:r>
            <a:r>
              <a:rPr lang="en" sz="1700"/>
              <a:t> through connection with community-based organizations and prison systems</a:t>
            </a:r>
            <a:endParaRPr sz="1700"/>
          </a:p>
          <a:p>
            <a:pPr marL="457200" lvl="0" indent="-336550" algn="l" rtl="0">
              <a:lnSpc>
                <a:spcPct val="100000"/>
              </a:lnSpc>
              <a:spcBef>
                <a:spcPts val="1000"/>
              </a:spcBef>
              <a:spcAft>
                <a:spcPts val="0"/>
              </a:spcAft>
              <a:buSzPts val="1700"/>
              <a:buChar char="●"/>
            </a:pPr>
            <a:r>
              <a:rPr lang="en" sz="1700"/>
              <a:t>Support for </a:t>
            </a:r>
            <a:r>
              <a:rPr lang="en" sz="1700" b="1"/>
              <a:t>uninsured patients </a:t>
            </a:r>
            <a:endParaRPr sz="1700"/>
          </a:p>
          <a:p>
            <a:pPr marL="457200" lvl="0" indent="-336550" algn="l" rtl="0">
              <a:lnSpc>
                <a:spcPct val="100000"/>
              </a:lnSpc>
              <a:spcBef>
                <a:spcPts val="1000"/>
              </a:spcBef>
              <a:spcAft>
                <a:spcPts val="0"/>
              </a:spcAft>
              <a:buSzPts val="1700"/>
              <a:buChar char="●"/>
            </a:pPr>
            <a:r>
              <a:rPr lang="en" sz="1700"/>
              <a:t>Treating patients like </a:t>
            </a:r>
            <a:r>
              <a:rPr lang="en" sz="1700" b="1"/>
              <a:t>VIPs</a:t>
            </a:r>
            <a:r>
              <a:rPr lang="en" sz="1700"/>
              <a:t>: services in non-traditional settings, mobile/home visits, interpretation services</a:t>
            </a:r>
            <a:endParaRPr sz="1700"/>
          </a:p>
        </p:txBody>
      </p:sp>
      <p:sp>
        <p:nvSpPr>
          <p:cNvPr id="555" name="Google Shape;555;p55"/>
          <p:cNvSpPr/>
          <p:nvPr/>
        </p:nvSpPr>
        <p:spPr>
          <a:xfrm>
            <a:off x="5181075" y="1378550"/>
            <a:ext cx="3675600" cy="3452700"/>
          </a:xfrm>
          <a:prstGeom prst="roundRect">
            <a:avLst>
              <a:gd name="adj" fmla="val 16667"/>
            </a:avLst>
          </a:prstGeom>
          <a:solidFill>
            <a:srgbClr val="D4E0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chemeClr val="lt2"/>
                </a:solidFill>
                <a:latin typeface="Roboto"/>
                <a:ea typeface="Roboto"/>
                <a:cs typeface="Roboto"/>
                <a:sym typeface="Roboto"/>
              </a:rPr>
              <a:t>“ I think it's really important, ultimately, for us to apply test and treat approaches in one sitting wherever possible, particularly among the high-risk populations who are at highest risk, not only of having it, but of course of transmitting it” </a:t>
            </a:r>
            <a:endParaRPr sz="1800" b="1" i="1">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b="1">
                <a:solidFill>
                  <a:schemeClr val="lt2"/>
                </a:solidFill>
                <a:latin typeface="Roboto"/>
                <a:ea typeface="Roboto"/>
                <a:cs typeface="Roboto"/>
                <a:sym typeface="Roboto"/>
              </a:rPr>
              <a:t>Provider</a:t>
            </a:r>
            <a:endParaRPr sz="1800" b="1">
              <a:solidFill>
                <a:schemeClr val="lt2"/>
              </a:solidFill>
              <a:latin typeface="Roboto"/>
              <a:ea typeface="Roboto"/>
              <a:cs typeface="Roboto"/>
              <a:sym typeface="Roboto"/>
            </a:endParaRPr>
          </a:p>
        </p:txBody>
      </p:sp>
      <p:grpSp>
        <p:nvGrpSpPr>
          <p:cNvPr id="557" name="Google Shape;557;p55">
            <a:extLst>
              <a:ext uri="{C183D7F6-B498-43B3-948B-1728B52AA6E4}">
                <adec:decorative xmlns:adec="http://schemas.microsoft.com/office/drawing/2017/decorative" val="1"/>
              </a:ext>
            </a:extLst>
          </p:cNvPr>
          <p:cNvGrpSpPr/>
          <p:nvPr/>
        </p:nvGrpSpPr>
        <p:grpSpPr>
          <a:xfrm>
            <a:off x="8488841" y="89067"/>
            <a:ext cx="533087" cy="533087"/>
            <a:chOff x="493525" y="4088678"/>
            <a:chExt cx="594300" cy="594300"/>
          </a:xfrm>
        </p:grpSpPr>
        <p:sp>
          <p:nvSpPr>
            <p:cNvPr id="558" name="Google Shape;558;p55"/>
            <p:cNvSpPr/>
            <p:nvPr/>
          </p:nvSpPr>
          <p:spPr>
            <a:xfrm flipH="1">
              <a:off x="493525" y="4088678"/>
              <a:ext cx="594300" cy="594300"/>
            </a:xfrm>
            <a:prstGeom prst="ellipse">
              <a:avLst/>
            </a:prstGeom>
            <a:solidFill>
              <a:schemeClr val="dk2"/>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59" name="Google Shape;559;p55"/>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7</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3"/>
        <p:cNvGrpSpPr/>
        <p:nvPr/>
      </p:nvGrpSpPr>
      <p:grpSpPr>
        <a:xfrm>
          <a:off x="0" y="0"/>
          <a:ext cx="0" cy="0"/>
          <a:chOff x="0" y="0"/>
          <a:chExt cx="0" cy="0"/>
        </a:xfrm>
      </p:grpSpPr>
      <p:pic>
        <p:nvPicPr>
          <p:cNvPr id="564" name="Google Shape;564;p56">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565" name="Google Shape;565;p56"/>
          <p:cNvSpPr txBox="1">
            <a:spLocks noGrp="1"/>
          </p:cNvSpPr>
          <p:nvPr>
            <p:ph type="title"/>
          </p:nvPr>
        </p:nvSpPr>
        <p:spPr>
          <a:xfrm>
            <a:off x="411050" y="1833600"/>
            <a:ext cx="4250400" cy="147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Summary of Key Themes</a:t>
            </a:r>
            <a:endParaRPr sz="4400">
              <a:solidFill>
                <a:schemeClr val="lt1"/>
              </a:solidFill>
            </a:endParaRPr>
          </a:p>
        </p:txBody>
      </p:sp>
      <p:pic>
        <p:nvPicPr>
          <p:cNvPr id="566" name="Google Shape;566;p5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567" name="Google Shape;567;p56">
            <a:extLst>
              <a:ext uri="{C183D7F6-B498-43B3-948B-1728B52AA6E4}">
                <adec:decorative xmlns:adec="http://schemas.microsoft.com/office/drawing/2017/decorative" val="1"/>
              </a:ext>
            </a:extLst>
          </p:cNvPr>
          <p:cNvGrpSpPr/>
          <p:nvPr/>
        </p:nvGrpSpPr>
        <p:grpSpPr>
          <a:xfrm>
            <a:off x="7699491" y="114542"/>
            <a:ext cx="533087" cy="533087"/>
            <a:chOff x="493525" y="4088678"/>
            <a:chExt cx="594300" cy="594300"/>
          </a:xfrm>
        </p:grpSpPr>
        <p:sp>
          <p:nvSpPr>
            <p:cNvPr id="568" name="Google Shape;568;p56"/>
            <p:cNvSpPr/>
            <p:nvPr/>
          </p:nvSpPr>
          <p:spPr>
            <a:xfrm flipH="1">
              <a:off x="493525" y="4088678"/>
              <a:ext cx="594300" cy="594300"/>
            </a:xfrm>
            <a:prstGeom prst="ellipse">
              <a:avLst/>
            </a:prstGeom>
            <a:solidFill>
              <a:srgbClr val="FAD28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69" name="Google Shape;569;p56"/>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8</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7"/>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Key Findings for Service Development &amp; Capacity Building</a:t>
            </a:r>
            <a:endParaRPr/>
          </a:p>
        </p:txBody>
      </p:sp>
      <p:sp>
        <p:nvSpPr>
          <p:cNvPr id="575" name="Google Shape;575;p5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36</a:t>
            </a:fld>
            <a:endParaRPr/>
          </a:p>
        </p:txBody>
      </p:sp>
      <p:grpSp>
        <p:nvGrpSpPr>
          <p:cNvPr id="576" name="Google Shape;576;p57">
            <a:extLst>
              <a:ext uri="{C183D7F6-B498-43B3-948B-1728B52AA6E4}">
                <adec:decorative xmlns:adec="http://schemas.microsoft.com/office/drawing/2017/decorative" val="1"/>
              </a:ext>
            </a:extLst>
          </p:cNvPr>
          <p:cNvGrpSpPr/>
          <p:nvPr/>
        </p:nvGrpSpPr>
        <p:grpSpPr>
          <a:xfrm>
            <a:off x="8488841" y="89067"/>
            <a:ext cx="533087" cy="533087"/>
            <a:chOff x="493525" y="4088678"/>
            <a:chExt cx="594300" cy="594300"/>
          </a:xfrm>
        </p:grpSpPr>
        <p:sp>
          <p:nvSpPr>
            <p:cNvPr id="577" name="Google Shape;577;p57"/>
            <p:cNvSpPr/>
            <p:nvPr/>
          </p:nvSpPr>
          <p:spPr>
            <a:xfrm flipH="1">
              <a:off x="493525" y="4088678"/>
              <a:ext cx="594300" cy="594300"/>
            </a:xfrm>
            <a:prstGeom prst="ellipse">
              <a:avLst/>
            </a:prstGeom>
            <a:solidFill>
              <a:srgbClr val="FAD28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78" name="Google Shape;578;p57"/>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8</a:t>
              </a:r>
              <a:endParaRPr sz="1973" b="1" i="0" u="none" strike="noStrike" cap="none">
                <a:solidFill>
                  <a:srgbClr val="000000"/>
                </a:solidFill>
                <a:latin typeface="Roboto"/>
                <a:ea typeface="Roboto"/>
                <a:cs typeface="Roboto"/>
                <a:sym typeface="Roboto"/>
              </a:endParaRPr>
            </a:p>
          </p:txBody>
        </p:sp>
      </p:grpSp>
      <p:sp>
        <p:nvSpPr>
          <p:cNvPr id="579" name="Google Shape;579;p57"/>
          <p:cNvSpPr/>
          <p:nvPr/>
        </p:nvSpPr>
        <p:spPr>
          <a:xfrm>
            <a:off x="596050" y="1425175"/>
            <a:ext cx="3903900" cy="35586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500">
                <a:solidFill>
                  <a:schemeClr val="lt2"/>
                </a:solidFill>
                <a:latin typeface="Roboto ExtraBold"/>
                <a:ea typeface="Roboto ExtraBold"/>
                <a:cs typeface="Roboto ExtraBold"/>
                <a:sym typeface="Roboto ExtraBold"/>
              </a:rPr>
              <a:t>HCV Knowledge</a:t>
            </a:r>
            <a:endParaRPr sz="2500">
              <a:solidFill>
                <a:schemeClr val="lt2"/>
              </a:solidFill>
              <a:latin typeface="Roboto ExtraBold"/>
              <a:ea typeface="Roboto ExtraBold"/>
              <a:cs typeface="Roboto ExtraBold"/>
              <a:sym typeface="Roboto ExtraBold"/>
            </a:endParaRPr>
          </a:p>
          <a:p>
            <a:pPr marL="171450" lvl="0" indent="-285750" algn="l" rtl="0">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Most participants had basic knowledge of HCV infection, particularly how HCV is spread. </a:t>
            </a:r>
            <a:endParaRPr sz="1800">
              <a:solidFill>
                <a:schemeClr val="dk1"/>
              </a:solidFill>
              <a:latin typeface="Roboto"/>
              <a:ea typeface="Roboto"/>
              <a:cs typeface="Roboto"/>
              <a:sym typeface="Roboto"/>
            </a:endParaRPr>
          </a:p>
          <a:p>
            <a:pPr marL="171450" lvl="0" indent="-28575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Participants perceive HCV as serious and potentially fatal. </a:t>
            </a:r>
            <a:endParaRPr sz="1800">
              <a:solidFill>
                <a:schemeClr val="dk1"/>
              </a:solidFill>
              <a:latin typeface="Roboto"/>
              <a:ea typeface="Roboto"/>
              <a:cs typeface="Roboto"/>
              <a:sym typeface="Roboto"/>
            </a:endParaRPr>
          </a:p>
          <a:p>
            <a:pPr marL="171450" lvl="0" indent="-28575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However, participants knew less information about HCV treatment, particularly that HCV is curable with treatment.</a:t>
            </a:r>
            <a:endParaRPr sz="1800">
              <a:solidFill>
                <a:schemeClr val="lt2"/>
              </a:solidFill>
              <a:latin typeface="Roboto ExtraBold"/>
              <a:ea typeface="Roboto ExtraBold"/>
              <a:cs typeface="Roboto ExtraBold"/>
              <a:sym typeface="Roboto ExtraBold"/>
            </a:endParaRPr>
          </a:p>
          <a:p>
            <a:pPr marL="0" lvl="0" indent="0" algn="ctr" rtl="0">
              <a:spcBef>
                <a:spcPts val="0"/>
              </a:spcBef>
              <a:spcAft>
                <a:spcPts val="0"/>
              </a:spcAft>
              <a:buNone/>
            </a:pPr>
            <a:endParaRPr>
              <a:solidFill>
                <a:schemeClr val="lt1"/>
              </a:solidFill>
              <a:latin typeface="Roboto"/>
              <a:ea typeface="Roboto"/>
              <a:cs typeface="Roboto"/>
              <a:sym typeface="Roboto"/>
            </a:endParaRPr>
          </a:p>
        </p:txBody>
      </p:sp>
      <p:sp>
        <p:nvSpPr>
          <p:cNvPr id="580" name="Google Shape;580;p57"/>
          <p:cNvSpPr/>
          <p:nvPr/>
        </p:nvSpPr>
        <p:spPr>
          <a:xfrm>
            <a:off x="4645375" y="1425175"/>
            <a:ext cx="3903900" cy="35586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500">
                <a:solidFill>
                  <a:schemeClr val="lt2"/>
                </a:solidFill>
                <a:latin typeface="Roboto ExtraBold"/>
                <a:ea typeface="Roboto ExtraBold"/>
                <a:cs typeface="Roboto ExtraBold"/>
                <a:sym typeface="Roboto ExtraBold"/>
              </a:rPr>
              <a:t>HCV Testing</a:t>
            </a:r>
            <a:endParaRPr sz="2500">
              <a:solidFill>
                <a:schemeClr val="lt2"/>
              </a:solidFill>
              <a:latin typeface="Roboto ExtraBold"/>
              <a:ea typeface="Roboto ExtraBold"/>
              <a:cs typeface="Roboto ExtraBold"/>
              <a:sym typeface="Roboto ExtraBold"/>
            </a:endParaRPr>
          </a:p>
          <a:p>
            <a:pPr marL="171450" lvl="0" indent="-285750" algn="l" rtl="0">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Participants understand the importance of getting tested for HCV and received testing from a wide variety of testing providers. </a:t>
            </a:r>
            <a:endParaRPr sz="1800">
              <a:solidFill>
                <a:schemeClr val="dk1"/>
              </a:solidFill>
              <a:latin typeface="Roboto"/>
              <a:ea typeface="Roboto"/>
              <a:cs typeface="Roboto"/>
              <a:sym typeface="Roboto"/>
            </a:endParaRPr>
          </a:p>
          <a:p>
            <a:pPr marL="171450" lvl="0" indent="-28575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Convenience and ease of accessing testing are important factors for uptake. </a:t>
            </a:r>
            <a:endParaRPr sz="1800">
              <a:solidFill>
                <a:schemeClr val="lt2"/>
              </a:solidFill>
              <a:latin typeface="Roboto ExtraBold"/>
              <a:ea typeface="Roboto ExtraBold"/>
              <a:cs typeface="Roboto ExtraBold"/>
              <a:sym typeface="Roboto ExtraBo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8"/>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Key Findings for Service Development &amp; Capacity Building (continued)</a:t>
            </a:r>
            <a:endParaRPr dirty="0"/>
          </a:p>
        </p:txBody>
      </p:sp>
      <p:sp>
        <p:nvSpPr>
          <p:cNvPr id="586" name="Google Shape;586;p58">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37</a:t>
            </a:fld>
            <a:endParaRPr/>
          </a:p>
        </p:txBody>
      </p:sp>
      <p:sp>
        <p:nvSpPr>
          <p:cNvPr id="587" name="Google Shape;587;p58"/>
          <p:cNvSpPr/>
          <p:nvPr/>
        </p:nvSpPr>
        <p:spPr>
          <a:xfrm>
            <a:off x="596050" y="1371600"/>
            <a:ext cx="3903900" cy="36120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500" dirty="0">
                <a:solidFill>
                  <a:schemeClr val="lt2"/>
                </a:solidFill>
                <a:latin typeface="Roboto ExtraBold"/>
                <a:ea typeface="Roboto ExtraBold"/>
                <a:cs typeface="Roboto ExtraBold"/>
                <a:sym typeface="Roboto ExtraBold"/>
              </a:rPr>
              <a:t>HCV Treatment</a:t>
            </a:r>
            <a:endParaRPr sz="2500" dirty="0">
              <a:solidFill>
                <a:schemeClr val="lt2"/>
              </a:solidFill>
              <a:latin typeface="Roboto ExtraBold"/>
              <a:ea typeface="Roboto ExtraBold"/>
              <a:cs typeface="Roboto ExtraBold"/>
              <a:sym typeface="Roboto ExtraBold"/>
            </a:endParaRPr>
          </a:p>
          <a:p>
            <a:pPr marL="171450" lvl="0" indent="-285750" algn="l" rtl="0">
              <a:spcBef>
                <a:spcPts val="1000"/>
              </a:spcBef>
              <a:spcAft>
                <a:spcPts val="0"/>
              </a:spcAft>
              <a:buClr>
                <a:schemeClr val="dk1"/>
              </a:buClr>
              <a:buSzPts val="1800"/>
              <a:buFont typeface="Roboto"/>
              <a:buChar char="●"/>
            </a:pPr>
            <a:r>
              <a:rPr lang="en" sz="1800" dirty="0">
                <a:solidFill>
                  <a:schemeClr val="dk1"/>
                </a:solidFill>
                <a:latin typeface="Roboto"/>
                <a:ea typeface="Roboto"/>
                <a:cs typeface="Roboto"/>
                <a:sym typeface="Roboto"/>
              </a:rPr>
              <a:t>Although providers thought that HCV was not a priority for patients, nearly all SSP participants said they would want to be treated for HCV. </a:t>
            </a:r>
            <a:endParaRPr sz="1800" dirty="0">
              <a:solidFill>
                <a:schemeClr val="dk1"/>
              </a:solidFill>
              <a:latin typeface="Roboto"/>
              <a:ea typeface="Roboto"/>
              <a:cs typeface="Roboto"/>
              <a:sym typeface="Roboto"/>
            </a:endParaRPr>
          </a:p>
          <a:p>
            <a:pPr marL="171450" lvl="0" indent="-285750" algn="l" rtl="0">
              <a:spcBef>
                <a:spcPts val="0"/>
              </a:spcBef>
              <a:spcAft>
                <a:spcPts val="0"/>
              </a:spcAft>
              <a:buClr>
                <a:schemeClr val="dk1"/>
              </a:buClr>
              <a:buSzPts val="1800"/>
              <a:buFont typeface="Roboto"/>
              <a:buChar char="●"/>
            </a:pPr>
            <a:r>
              <a:rPr lang="en" sz="1800" dirty="0">
                <a:solidFill>
                  <a:schemeClr val="dk1"/>
                </a:solidFill>
                <a:latin typeface="Roboto"/>
                <a:ea typeface="Roboto"/>
                <a:cs typeface="Roboto"/>
                <a:sym typeface="Roboto"/>
              </a:rPr>
              <a:t>Participants are motivated to seek treatment for a variety of reasons, but face challenges interacting with and navigating the healthcare system.</a:t>
            </a:r>
            <a:endParaRPr sz="1800" dirty="0">
              <a:solidFill>
                <a:schemeClr val="dk1"/>
              </a:solidFill>
              <a:latin typeface="Roboto"/>
              <a:ea typeface="Roboto"/>
              <a:cs typeface="Roboto"/>
              <a:sym typeface="Roboto"/>
            </a:endParaRPr>
          </a:p>
          <a:p>
            <a:pPr marL="0" lvl="0" indent="0" algn="l" rtl="0">
              <a:spcBef>
                <a:spcPts val="0"/>
              </a:spcBef>
              <a:spcAft>
                <a:spcPts val="0"/>
              </a:spcAft>
              <a:buNone/>
            </a:pPr>
            <a:endParaRPr sz="1900" dirty="0">
              <a:solidFill>
                <a:schemeClr val="dk1"/>
              </a:solidFill>
              <a:latin typeface="Roboto"/>
              <a:ea typeface="Roboto"/>
              <a:cs typeface="Roboto"/>
              <a:sym typeface="Roboto"/>
            </a:endParaRPr>
          </a:p>
          <a:p>
            <a:pPr marL="0" lvl="0" indent="0" algn="ctr" rtl="0">
              <a:spcBef>
                <a:spcPts val="0"/>
              </a:spcBef>
              <a:spcAft>
                <a:spcPts val="0"/>
              </a:spcAft>
              <a:buNone/>
            </a:pPr>
            <a:endParaRPr dirty="0">
              <a:solidFill>
                <a:schemeClr val="lt1"/>
              </a:solidFill>
              <a:latin typeface="Roboto"/>
              <a:ea typeface="Roboto"/>
              <a:cs typeface="Roboto"/>
              <a:sym typeface="Roboto"/>
            </a:endParaRPr>
          </a:p>
        </p:txBody>
      </p:sp>
      <p:sp>
        <p:nvSpPr>
          <p:cNvPr id="588" name="Google Shape;588;p58"/>
          <p:cNvSpPr/>
          <p:nvPr/>
        </p:nvSpPr>
        <p:spPr>
          <a:xfrm>
            <a:off x="4645375" y="1371575"/>
            <a:ext cx="3903900" cy="36120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a:solidFill>
                  <a:schemeClr val="lt2"/>
                </a:solidFill>
                <a:latin typeface="Roboto ExtraBold"/>
                <a:ea typeface="Roboto ExtraBold"/>
                <a:cs typeface="Roboto ExtraBold"/>
                <a:sym typeface="Roboto ExtraBold"/>
              </a:rPr>
              <a:t>Healthcare Experiences</a:t>
            </a:r>
            <a:endParaRPr sz="2400">
              <a:solidFill>
                <a:schemeClr val="lt2"/>
              </a:solidFill>
              <a:latin typeface="Roboto ExtraBold"/>
              <a:ea typeface="Roboto ExtraBold"/>
              <a:cs typeface="Roboto ExtraBold"/>
              <a:sym typeface="Roboto ExtraBold"/>
            </a:endParaRPr>
          </a:p>
          <a:p>
            <a:pPr marL="171450" lvl="0" indent="-285750" algn="l" rtl="0">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Participants perceive drug use- and HCV-related stigma among healthcare providers and have had negative experiences interacting with the healthcare system.</a:t>
            </a:r>
            <a:endParaRPr sz="1800">
              <a:solidFill>
                <a:schemeClr val="dk1"/>
              </a:solidFill>
              <a:latin typeface="Roboto"/>
              <a:ea typeface="Roboto"/>
              <a:cs typeface="Roboto"/>
              <a:sym typeface="Roboto"/>
            </a:endParaRPr>
          </a:p>
          <a:p>
            <a:pPr marL="171450" lvl="0" indent="-28575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HCV care facilitators identified by providers are in alignment with the needs of SSP participants</a:t>
            </a:r>
            <a:endParaRPr sz="1800">
              <a:solidFill>
                <a:schemeClr val="dk1"/>
              </a:solidFill>
              <a:latin typeface="Roboto"/>
              <a:ea typeface="Roboto"/>
              <a:cs typeface="Roboto"/>
              <a:sym typeface="Roboto"/>
            </a:endParaRPr>
          </a:p>
          <a:p>
            <a:pPr marL="0" lvl="0" indent="0" algn="l" rtl="0">
              <a:spcBef>
                <a:spcPts val="0"/>
              </a:spcBef>
              <a:spcAft>
                <a:spcPts val="0"/>
              </a:spcAft>
              <a:buNone/>
            </a:pPr>
            <a:endParaRPr sz="2000">
              <a:solidFill>
                <a:schemeClr val="dk1"/>
              </a:solidFill>
              <a:latin typeface="Roboto"/>
              <a:ea typeface="Roboto"/>
              <a:cs typeface="Roboto"/>
              <a:sym typeface="Roboto"/>
            </a:endParaRPr>
          </a:p>
        </p:txBody>
      </p:sp>
      <p:grpSp>
        <p:nvGrpSpPr>
          <p:cNvPr id="589" name="Google Shape;589;p58">
            <a:extLst>
              <a:ext uri="{C183D7F6-B498-43B3-948B-1728B52AA6E4}">
                <adec:decorative xmlns:adec="http://schemas.microsoft.com/office/drawing/2017/decorative" val="1"/>
              </a:ext>
            </a:extLst>
          </p:cNvPr>
          <p:cNvGrpSpPr/>
          <p:nvPr/>
        </p:nvGrpSpPr>
        <p:grpSpPr>
          <a:xfrm>
            <a:off x="8488841" y="89067"/>
            <a:ext cx="533087" cy="533087"/>
            <a:chOff x="493525" y="4088678"/>
            <a:chExt cx="594300" cy="594300"/>
          </a:xfrm>
        </p:grpSpPr>
        <p:sp>
          <p:nvSpPr>
            <p:cNvPr id="590" name="Google Shape;590;p58"/>
            <p:cNvSpPr/>
            <p:nvPr/>
          </p:nvSpPr>
          <p:spPr>
            <a:xfrm flipH="1">
              <a:off x="493525" y="4088678"/>
              <a:ext cx="594300" cy="594300"/>
            </a:xfrm>
            <a:prstGeom prst="ellipse">
              <a:avLst/>
            </a:prstGeom>
            <a:solidFill>
              <a:srgbClr val="FAD28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591" name="Google Shape;591;p58"/>
            <p:cNvSpPr txBox="1"/>
            <p:nvPr/>
          </p:nvSpPr>
          <p:spPr>
            <a:xfrm>
              <a:off x="557855" y="4181664"/>
              <a:ext cx="465600" cy="4083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8</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95"/>
        <p:cNvGrpSpPr/>
        <p:nvPr/>
      </p:nvGrpSpPr>
      <p:grpSpPr>
        <a:xfrm>
          <a:off x="0" y="0"/>
          <a:ext cx="0" cy="0"/>
          <a:chOff x="0" y="0"/>
          <a:chExt cx="0" cy="0"/>
        </a:xfrm>
      </p:grpSpPr>
      <p:pic>
        <p:nvPicPr>
          <p:cNvPr id="596" name="Google Shape;596;p59">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597" name="Google Shape;597;p59"/>
          <p:cNvSpPr txBox="1">
            <a:spLocks noGrp="1"/>
          </p:cNvSpPr>
          <p:nvPr>
            <p:ph type="title"/>
          </p:nvPr>
        </p:nvSpPr>
        <p:spPr>
          <a:xfrm>
            <a:off x="411050" y="1833600"/>
            <a:ext cx="4250400" cy="147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Questions &amp; Discussion</a:t>
            </a:r>
            <a:endParaRPr sz="4400">
              <a:solidFill>
                <a:schemeClr val="lt1"/>
              </a:solidFill>
            </a:endParaRPr>
          </a:p>
        </p:txBody>
      </p:sp>
      <p:pic>
        <p:nvPicPr>
          <p:cNvPr id="598" name="Google Shape;598;p5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0"/>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Resources</a:t>
            </a:r>
            <a:endParaRPr/>
          </a:p>
        </p:txBody>
      </p:sp>
      <p:sp>
        <p:nvSpPr>
          <p:cNvPr id="604" name="Google Shape;604;p60"/>
          <p:cNvSpPr txBox="1">
            <a:spLocks noGrp="1"/>
          </p:cNvSpPr>
          <p:nvPr>
            <p:ph type="body" idx="1"/>
          </p:nvPr>
        </p:nvSpPr>
        <p:spPr>
          <a:xfrm>
            <a:off x="525600" y="1080475"/>
            <a:ext cx="8156700" cy="354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 sz="2200" u="sng">
                <a:solidFill>
                  <a:schemeClr val="hlink"/>
                </a:solidFill>
                <a:hlinkClick r:id="rId3"/>
              </a:rPr>
              <a:t>Massachusetts HCV Elimination Plan</a:t>
            </a:r>
            <a:endParaRPr sz="2200"/>
          </a:p>
          <a:p>
            <a:pPr marL="0" lvl="0" indent="0" algn="l" rtl="0">
              <a:lnSpc>
                <a:spcPct val="100000"/>
              </a:lnSpc>
              <a:spcBef>
                <a:spcPts val="500"/>
              </a:spcBef>
              <a:spcAft>
                <a:spcPts val="0"/>
              </a:spcAft>
              <a:buNone/>
            </a:pPr>
            <a:endParaRPr sz="2200"/>
          </a:p>
          <a:p>
            <a:pPr marL="0" lvl="0" indent="0" algn="l" rtl="0">
              <a:lnSpc>
                <a:spcPct val="100000"/>
              </a:lnSpc>
              <a:spcBef>
                <a:spcPts val="500"/>
              </a:spcBef>
              <a:spcAft>
                <a:spcPts val="0"/>
              </a:spcAft>
              <a:buNone/>
            </a:pPr>
            <a:r>
              <a:rPr lang="en" sz="2200" b="1" u="sng">
                <a:solidFill>
                  <a:schemeClr val="hlink"/>
                </a:solidFill>
                <a:hlinkClick r:id="rId4"/>
              </a:rPr>
              <a:t>Toolkit: </a:t>
            </a:r>
            <a:r>
              <a:rPr lang="en" sz="2200" u="sng">
                <a:solidFill>
                  <a:schemeClr val="hlink"/>
                </a:solidFill>
                <a:hlinkClick r:id="rId4"/>
              </a:rPr>
              <a:t>Testing and Treatment of Hepatitis C in People Who Use Drugs (PWUD) </a:t>
            </a:r>
            <a:endParaRPr sz="2200"/>
          </a:p>
          <a:p>
            <a:pPr marL="0" lvl="0" indent="0" algn="l" rtl="0">
              <a:lnSpc>
                <a:spcPct val="100000"/>
              </a:lnSpc>
              <a:spcBef>
                <a:spcPts val="500"/>
              </a:spcBef>
              <a:spcAft>
                <a:spcPts val="0"/>
              </a:spcAft>
              <a:buNone/>
            </a:pPr>
            <a:endParaRPr sz="2200"/>
          </a:p>
          <a:p>
            <a:pPr marL="0" lvl="0" indent="0" algn="l" rtl="0">
              <a:lnSpc>
                <a:spcPct val="100000"/>
              </a:lnSpc>
              <a:spcBef>
                <a:spcPts val="500"/>
              </a:spcBef>
              <a:spcAft>
                <a:spcPts val="0"/>
              </a:spcAft>
              <a:buNone/>
            </a:pPr>
            <a:r>
              <a:rPr lang="en" sz="2200" b="1" u="sng">
                <a:solidFill>
                  <a:schemeClr val="hlink"/>
                </a:solidFill>
                <a:hlinkClick r:id="rId5"/>
              </a:rPr>
              <a:t>Resource:</a:t>
            </a:r>
            <a:r>
              <a:rPr lang="en" sz="2200" u="sng">
                <a:solidFill>
                  <a:schemeClr val="hlink"/>
                </a:solidFill>
                <a:hlinkClick r:id="rId5"/>
              </a:rPr>
              <a:t> Strengthening Syringe Service Programs: Employment and Volunteer Pathways for People with Lived Experience</a:t>
            </a:r>
            <a:endParaRPr sz="2200"/>
          </a:p>
        </p:txBody>
      </p:sp>
      <p:sp>
        <p:nvSpPr>
          <p:cNvPr id="605" name="Google Shape;605;p6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7"/>
        <p:cNvGrpSpPr/>
        <p:nvPr/>
      </p:nvGrpSpPr>
      <p:grpSpPr>
        <a:xfrm>
          <a:off x="0" y="0"/>
          <a:ext cx="0" cy="0"/>
          <a:chOff x="0" y="0"/>
          <a:chExt cx="0" cy="0"/>
        </a:xfrm>
      </p:grpSpPr>
      <p:pic>
        <p:nvPicPr>
          <p:cNvPr id="208" name="Google Shape;208;p25">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209" name="Google Shape;209;p25"/>
          <p:cNvSpPr txBox="1">
            <a:spLocks noGrp="1"/>
          </p:cNvSpPr>
          <p:nvPr>
            <p:ph type="title"/>
          </p:nvPr>
        </p:nvSpPr>
        <p:spPr>
          <a:xfrm>
            <a:off x="334850" y="1445100"/>
            <a:ext cx="4492800" cy="2253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Background </a:t>
            </a:r>
            <a:endParaRPr sz="4400">
              <a:solidFill>
                <a:schemeClr val="lt1"/>
              </a:solidFill>
            </a:endParaRPr>
          </a:p>
          <a:p>
            <a:pPr marL="0" lvl="0" indent="0" algn="ctr" rtl="0">
              <a:lnSpc>
                <a:spcPct val="100000"/>
              </a:lnSpc>
              <a:spcBef>
                <a:spcPts val="0"/>
              </a:spcBef>
              <a:spcAft>
                <a:spcPts val="0"/>
              </a:spcAft>
              <a:buSzPts val="3000"/>
              <a:buNone/>
            </a:pPr>
            <a:r>
              <a:rPr lang="en" sz="4400">
                <a:solidFill>
                  <a:schemeClr val="lt1"/>
                </a:solidFill>
              </a:rPr>
              <a:t>&amp; Methods</a:t>
            </a:r>
            <a:endParaRPr sz="4400">
              <a:solidFill>
                <a:schemeClr val="lt1"/>
              </a:solidFill>
            </a:endParaRPr>
          </a:p>
        </p:txBody>
      </p:sp>
      <p:pic>
        <p:nvPicPr>
          <p:cNvPr id="210" name="Google Shape;210;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211" name="Google Shape;211;p25">
            <a:extLst>
              <a:ext uri="{C183D7F6-B498-43B3-948B-1728B52AA6E4}">
                <adec:decorative xmlns:adec="http://schemas.microsoft.com/office/drawing/2017/decorative" val="1"/>
              </a:ext>
            </a:extLst>
          </p:cNvPr>
          <p:cNvGrpSpPr/>
          <p:nvPr/>
        </p:nvGrpSpPr>
        <p:grpSpPr>
          <a:xfrm>
            <a:off x="7664036" y="114543"/>
            <a:ext cx="533087" cy="533087"/>
            <a:chOff x="679993" y="1348169"/>
            <a:chExt cx="594300" cy="594300"/>
          </a:xfrm>
        </p:grpSpPr>
        <p:sp>
          <p:nvSpPr>
            <p:cNvPr id="212" name="Google Shape;212;p25"/>
            <p:cNvSpPr/>
            <p:nvPr/>
          </p:nvSpPr>
          <p:spPr>
            <a:xfrm flipH="1">
              <a:off x="679993" y="1348169"/>
              <a:ext cx="594300" cy="594300"/>
            </a:xfrm>
            <a:prstGeom prst="ellipse">
              <a:avLst/>
            </a:prstGeom>
            <a:solidFill>
              <a:srgbClr val="F6B43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213" name="Google Shape;213;p25"/>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i="0" u="none" strike="noStrike" cap="none">
                  <a:solidFill>
                    <a:srgbClr val="000000"/>
                  </a:solidFill>
                  <a:latin typeface="Roboto"/>
                  <a:ea typeface="Roboto"/>
                  <a:cs typeface="Roboto"/>
                  <a:sym typeface="Roboto"/>
                </a:rPr>
                <a:t>1</a:t>
              </a:r>
              <a:endParaRPr sz="1973" b="1" i="0" u="none" strike="noStrike" cap="none">
                <a:solidFill>
                  <a:srgbClr val="000000"/>
                </a:solidFill>
                <a:latin typeface="Roboto"/>
                <a:ea typeface="Roboto"/>
                <a:cs typeface="Roboto"/>
                <a:sym typeface="Roboto"/>
              </a:endParaRPr>
            </a:p>
          </p:txBody>
        </p:sp>
      </p:grpSp>
      <p:sp>
        <p:nvSpPr>
          <p:cNvPr id="214" name="Google Shape;214;p25">
            <a:extLst>
              <a:ext uri="{C183D7F6-B498-43B3-948B-1728B52AA6E4}">
                <adec:decorative xmlns:adec="http://schemas.microsoft.com/office/drawing/2017/decorative" val="1"/>
              </a:ext>
            </a:extLst>
          </p:cNvPr>
          <p:cNvSpPr/>
          <p:nvPr/>
        </p:nvSpPr>
        <p:spPr>
          <a:xfrm flipH="1">
            <a:off x="7664036" y="114536"/>
            <a:ext cx="533100" cy="533100"/>
          </a:xfrm>
          <a:prstGeom prst="ellipse">
            <a:avLst/>
          </a:prstGeom>
          <a:solidFill>
            <a:schemeClr val="accent3"/>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r>
              <a:rPr lang="en" sz="1952" b="1">
                <a:solidFill>
                  <a:schemeClr val="dk1"/>
                </a:solidFill>
                <a:latin typeface="Roboto"/>
                <a:ea typeface="Roboto"/>
                <a:cs typeface="Roboto"/>
                <a:sym typeface="Roboto"/>
              </a:rPr>
              <a:t>1</a:t>
            </a:r>
            <a:endParaRPr sz="1952" b="1" i="0" u="none" strike="noStrike" cap="none">
              <a:solidFill>
                <a:schemeClr val="dk1"/>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3" name="Google Shape;613;p61"/>
          <p:cNvSpPr txBox="1">
            <a:spLocks noGrp="1"/>
          </p:cNvSpPr>
          <p:nvPr>
            <p:ph type="title"/>
          </p:nvPr>
        </p:nvSpPr>
        <p:spPr>
          <a:xfrm>
            <a:off x="238375" y="490150"/>
            <a:ext cx="3107700" cy="147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Thank you!</a:t>
            </a:r>
            <a:endParaRPr sz="4400">
              <a:solidFill>
                <a:schemeClr val="lt1"/>
              </a:solidFill>
            </a:endParaRPr>
          </a:p>
        </p:txBody>
      </p:sp>
      <p:sp>
        <p:nvSpPr>
          <p:cNvPr id="610" name="Google Shape;610;p61">
            <a:extLst>
              <a:ext uri="{C183D7F6-B498-43B3-948B-1728B52AA6E4}">
                <adec:decorative xmlns:adec="http://schemas.microsoft.com/office/drawing/2017/decorative" val="0"/>
              </a:ext>
            </a:extLst>
          </p:cNvPr>
          <p:cNvSpPr txBox="1">
            <a:spLocks noGrp="1"/>
          </p:cNvSpPr>
          <p:nvPr>
            <p:ph type="title"/>
          </p:nvPr>
        </p:nvSpPr>
        <p:spPr>
          <a:xfrm>
            <a:off x="525600" y="2815150"/>
            <a:ext cx="2686800" cy="15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Please complete your evaluation!</a:t>
            </a:r>
            <a:endParaRPr dirty="0"/>
          </a:p>
        </p:txBody>
      </p:sp>
      <p:pic>
        <p:nvPicPr>
          <p:cNvPr id="611" name="Google Shape;611;p6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t="5444" b="5444"/>
          <a:stretch/>
        </p:blipFill>
        <p:spPr>
          <a:xfrm>
            <a:off x="3708615" y="230080"/>
            <a:ext cx="4909785" cy="4683340"/>
          </a:xfrm>
          <a:prstGeom prst="rect">
            <a:avLst/>
          </a:prstGeom>
        </p:spPr>
      </p:pic>
      <p:sp>
        <p:nvSpPr>
          <p:cNvPr id="612" name="Google Shape;612;p6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Research Questions</a:t>
            </a:r>
            <a:endParaRPr/>
          </a:p>
        </p:txBody>
      </p:sp>
      <p:sp>
        <p:nvSpPr>
          <p:cNvPr id="220" name="Google Shape;220;p26">
            <a:extLst>
              <a:ext uri="{C183D7F6-B498-43B3-948B-1728B52AA6E4}">
                <adec:decorative xmlns:adec="http://schemas.microsoft.com/office/drawing/2017/decorative" val="1"/>
              </a:ext>
            </a:extLst>
          </p:cNvPr>
          <p:cNvSpPr txBox="1">
            <a:spLocks noGrp="1"/>
          </p:cNvSpPr>
          <p:nvPr>
            <p:ph type="sldNum" idx="12"/>
          </p:nvPr>
        </p:nvSpPr>
        <p:spPr>
          <a:xfrm>
            <a:off x="8556784" y="4847358"/>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grpSp>
        <p:nvGrpSpPr>
          <p:cNvPr id="221" name="Google Shape;221;p26">
            <a:extLst>
              <a:ext uri="{C183D7F6-B498-43B3-948B-1728B52AA6E4}">
                <adec:decorative xmlns:adec="http://schemas.microsoft.com/office/drawing/2017/decorative" val="1"/>
              </a:ext>
            </a:extLst>
          </p:cNvPr>
          <p:cNvGrpSpPr/>
          <p:nvPr/>
        </p:nvGrpSpPr>
        <p:grpSpPr>
          <a:xfrm>
            <a:off x="8478836" y="127268"/>
            <a:ext cx="533087" cy="533087"/>
            <a:chOff x="679993" y="1348169"/>
            <a:chExt cx="594300" cy="594300"/>
          </a:xfrm>
        </p:grpSpPr>
        <p:sp>
          <p:nvSpPr>
            <p:cNvPr id="222" name="Google Shape;222;p26"/>
            <p:cNvSpPr/>
            <p:nvPr/>
          </p:nvSpPr>
          <p:spPr>
            <a:xfrm flipH="1">
              <a:off x="679993" y="1348169"/>
              <a:ext cx="594300" cy="594300"/>
            </a:xfrm>
            <a:prstGeom prst="ellipse">
              <a:avLst/>
            </a:prstGeom>
            <a:solidFill>
              <a:schemeClr val="accent3"/>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223" name="Google Shape;223;p26"/>
            <p:cNvSpPr txBox="1"/>
            <p:nvPr/>
          </p:nvSpPr>
          <p:spPr>
            <a:xfrm>
              <a:off x="798337" y="1452263"/>
              <a:ext cx="357600" cy="3861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1</a:t>
              </a:r>
              <a:endParaRPr sz="1973" b="1" i="0" u="none" strike="noStrike" cap="none">
                <a:solidFill>
                  <a:srgbClr val="000000"/>
                </a:solidFill>
                <a:latin typeface="Roboto"/>
                <a:ea typeface="Roboto"/>
                <a:cs typeface="Roboto"/>
                <a:sym typeface="Roboto"/>
              </a:endParaRPr>
            </a:p>
          </p:txBody>
        </p:sp>
      </p:grpSp>
      <p:sp>
        <p:nvSpPr>
          <p:cNvPr id="224" name="Google Shape;224;p26"/>
          <p:cNvSpPr/>
          <p:nvPr/>
        </p:nvSpPr>
        <p:spPr>
          <a:xfrm>
            <a:off x="457200" y="996963"/>
            <a:ext cx="7730100" cy="1129500"/>
          </a:xfrm>
          <a:prstGeom prst="roundRect">
            <a:avLst>
              <a:gd name="adj" fmla="val 16667"/>
            </a:avLst>
          </a:prstGeom>
          <a:solidFill>
            <a:srgbClr val="D4E0F3"/>
          </a:solidFill>
          <a:ln>
            <a:noFill/>
          </a:ln>
        </p:spPr>
        <p:txBody>
          <a:bodyPr spcFirstLastPara="1" wrap="square" lIns="86650" tIns="86650" rIns="86650" bIns="86650" anchor="ctr" anchorCtr="0">
            <a:noAutofit/>
          </a:bodyPr>
          <a:lstStyle/>
          <a:p>
            <a:pPr marL="1029062" lvl="0" indent="-1029062" algn="l" rtl="0">
              <a:spcBef>
                <a:spcPts val="0"/>
              </a:spcBef>
              <a:spcAft>
                <a:spcPts val="0"/>
              </a:spcAft>
              <a:buNone/>
            </a:pPr>
            <a:r>
              <a:rPr lang="en" sz="1895" dirty="0">
                <a:solidFill>
                  <a:schemeClr val="lt2"/>
                </a:solidFill>
                <a:latin typeface="Roboto"/>
                <a:ea typeface="Roboto"/>
                <a:cs typeface="Roboto"/>
                <a:sym typeface="Roboto"/>
              </a:rPr>
              <a:t>	What </a:t>
            </a:r>
            <a:r>
              <a:rPr lang="en" sz="1895" b="1" dirty="0">
                <a:solidFill>
                  <a:schemeClr val="lt2"/>
                </a:solidFill>
                <a:latin typeface="Roboto"/>
                <a:ea typeface="Roboto"/>
                <a:cs typeface="Roboto"/>
                <a:sym typeface="Roboto"/>
              </a:rPr>
              <a:t>beliefs</a:t>
            </a:r>
            <a:r>
              <a:rPr lang="en" sz="1895" dirty="0">
                <a:solidFill>
                  <a:schemeClr val="lt2"/>
                </a:solidFill>
                <a:latin typeface="Roboto"/>
                <a:ea typeface="Roboto"/>
                <a:cs typeface="Roboto"/>
                <a:sym typeface="Roboto"/>
              </a:rPr>
              <a:t> do participants (people who inject drugs) in Massachusetts have about </a:t>
            </a:r>
            <a:r>
              <a:rPr lang="en" sz="1895" b="1" dirty="0">
                <a:solidFill>
                  <a:schemeClr val="lt2"/>
                </a:solidFill>
                <a:latin typeface="Roboto"/>
                <a:ea typeface="Roboto"/>
                <a:cs typeface="Roboto"/>
                <a:sym typeface="Roboto"/>
              </a:rPr>
              <a:t>HCV infection, transmission, and treatment?</a:t>
            </a:r>
            <a:endParaRPr sz="1895" b="1" i="1" dirty="0">
              <a:solidFill>
                <a:schemeClr val="lt2"/>
              </a:solidFill>
              <a:latin typeface="Roboto"/>
              <a:ea typeface="Roboto"/>
              <a:cs typeface="Roboto"/>
              <a:sym typeface="Roboto"/>
            </a:endParaRPr>
          </a:p>
        </p:txBody>
      </p:sp>
      <p:sp>
        <p:nvSpPr>
          <p:cNvPr id="225" name="Google Shape;225;p26">
            <a:extLst>
              <a:ext uri="{C183D7F6-B498-43B3-948B-1728B52AA6E4}">
                <adec:decorative xmlns:adec="http://schemas.microsoft.com/office/drawing/2017/decorative" val="1"/>
              </a:ext>
            </a:extLst>
          </p:cNvPr>
          <p:cNvSpPr/>
          <p:nvPr/>
        </p:nvSpPr>
        <p:spPr>
          <a:xfrm>
            <a:off x="599924" y="1128457"/>
            <a:ext cx="866700" cy="866700"/>
          </a:xfrm>
          <a:prstGeom prst="roundRect">
            <a:avLst>
              <a:gd name="adj" fmla="val 16667"/>
            </a:avLst>
          </a:prstGeom>
          <a:solidFill>
            <a:schemeClr val="lt1"/>
          </a:solidFill>
          <a:ln>
            <a:noFill/>
          </a:ln>
        </p:spPr>
        <p:txBody>
          <a:bodyPr spcFirstLastPara="1" wrap="square" lIns="86650" tIns="86650" rIns="86650" bIns="86650" anchor="ctr" anchorCtr="0">
            <a:noAutofit/>
          </a:bodyPr>
          <a:lstStyle/>
          <a:p>
            <a:pPr marL="0" lvl="0" indent="0" algn="ctr" rtl="0">
              <a:lnSpc>
                <a:spcPct val="115000"/>
              </a:lnSpc>
              <a:spcBef>
                <a:spcPts val="0"/>
              </a:spcBef>
              <a:spcAft>
                <a:spcPts val="0"/>
              </a:spcAft>
              <a:buNone/>
            </a:pPr>
            <a:r>
              <a:rPr lang="en" sz="2843" b="1">
                <a:solidFill>
                  <a:schemeClr val="lt2"/>
                </a:solidFill>
                <a:latin typeface="Roboto"/>
                <a:ea typeface="Roboto"/>
                <a:cs typeface="Roboto"/>
                <a:sym typeface="Roboto"/>
              </a:rPr>
              <a:t>1</a:t>
            </a:r>
            <a:endParaRPr sz="2843" b="1">
              <a:solidFill>
                <a:schemeClr val="lt2"/>
              </a:solidFill>
              <a:latin typeface="Roboto"/>
              <a:ea typeface="Roboto"/>
              <a:cs typeface="Roboto"/>
              <a:sym typeface="Roboto"/>
            </a:endParaRPr>
          </a:p>
        </p:txBody>
      </p:sp>
      <p:sp>
        <p:nvSpPr>
          <p:cNvPr id="226" name="Google Shape;226;p26"/>
          <p:cNvSpPr/>
          <p:nvPr/>
        </p:nvSpPr>
        <p:spPr>
          <a:xfrm>
            <a:off x="457200" y="2247848"/>
            <a:ext cx="7730100" cy="1372800"/>
          </a:xfrm>
          <a:prstGeom prst="roundRect">
            <a:avLst>
              <a:gd name="adj" fmla="val 16667"/>
            </a:avLst>
          </a:prstGeom>
          <a:solidFill>
            <a:srgbClr val="D4E0F3"/>
          </a:solidFill>
          <a:ln>
            <a:noFill/>
          </a:ln>
        </p:spPr>
        <p:txBody>
          <a:bodyPr spcFirstLastPara="1" wrap="square" lIns="86650" tIns="86650" rIns="86650" bIns="86650" anchor="ctr" anchorCtr="0">
            <a:noAutofit/>
          </a:bodyPr>
          <a:lstStyle/>
          <a:p>
            <a:pPr marL="1029062" lvl="0" indent="-1029062" algn="l" rtl="0">
              <a:spcBef>
                <a:spcPts val="0"/>
              </a:spcBef>
              <a:spcAft>
                <a:spcPts val="0"/>
              </a:spcAft>
              <a:buNone/>
            </a:pPr>
            <a:r>
              <a:rPr lang="en" sz="1895">
                <a:solidFill>
                  <a:schemeClr val="lt2"/>
                </a:solidFill>
                <a:latin typeface="Roboto"/>
                <a:ea typeface="Roboto"/>
                <a:cs typeface="Roboto"/>
                <a:sym typeface="Roboto"/>
              </a:rPr>
              <a:t>	What </a:t>
            </a:r>
            <a:r>
              <a:rPr lang="en" sz="1895" b="1">
                <a:solidFill>
                  <a:schemeClr val="lt2"/>
                </a:solidFill>
                <a:latin typeface="Roboto"/>
                <a:ea typeface="Roboto"/>
                <a:cs typeface="Roboto"/>
                <a:sym typeface="Roboto"/>
              </a:rPr>
              <a:t>barriers and facilitators </a:t>
            </a:r>
            <a:r>
              <a:rPr lang="en" sz="1895">
                <a:solidFill>
                  <a:schemeClr val="lt2"/>
                </a:solidFill>
                <a:latin typeface="Roboto"/>
                <a:ea typeface="Roboto"/>
                <a:cs typeface="Roboto"/>
                <a:sym typeface="Roboto"/>
              </a:rPr>
              <a:t>do participants in Massachusetts experience related to </a:t>
            </a:r>
            <a:r>
              <a:rPr lang="en" sz="1895" b="1">
                <a:solidFill>
                  <a:schemeClr val="lt2"/>
                </a:solidFill>
                <a:latin typeface="Roboto"/>
                <a:ea typeface="Roboto"/>
                <a:cs typeface="Roboto"/>
                <a:sym typeface="Roboto"/>
              </a:rPr>
              <a:t>HCV testing?</a:t>
            </a:r>
            <a:r>
              <a:rPr lang="en" sz="1895">
                <a:solidFill>
                  <a:schemeClr val="lt2"/>
                </a:solidFill>
                <a:latin typeface="Roboto"/>
                <a:ea typeface="Roboto"/>
                <a:cs typeface="Roboto"/>
                <a:sym typeface="Roboto"/>
              </a:rPr>
              <a:t> What </a:t>
            </a:r>
            <a:r>
              <a:rPr lang="en" sz="1895" b="1">
                <a:solidFill>
                  <a:schemeClr val="lt2"/>
                </a:solidFill>
                <a:latin typeface="Roboto"/>
                <a:ea typeface="Roboto"/>
                <a:cs typeface="Roboto"/>
                <a:sym typeface="Roboto"/>
              </a:rPr>
              <a:t>barriers and facilitators</a:t>
            </a:r>
            <a:r>
              <a:rPr lang="en" sz="1895">
                <a:solidFill>
                  <a:schemeClr val="lt2"/>
                </a:solidFill>
                <a:latin typeface="Roboto"/>
                <a:ea typeface="Roboto"/>
                <a:cs typeface="Roboto"/>
                <a:sym typeface="Roboto"/>
              </a:rPr>
              <a:t> do they experience related to </a:t>
            </a:r>
            <a:r>
              <a:rPr lang="en" sz="1895" b="1">
                <a:solidFill>
                  <a:schemeClr val="lt2"/>
                </a:solidFill>
                <a:latin typeface="Roboto"/>
                <a:ea typeface="Roboto"/>
                <a:cs typeface="Roboto"/>
                <a:sym typeface="Roboto"/>
              </a:rPr>
              <a:t>HCV treatment?</a:t>
            </a:r>
            <a:endParaRPr sz="1895" b="1" i="1">
              <a:solidFill>
                <a:schemeClr val="lt2"/>
              </a:solidFill>
              <a:latin typeface="Roboto"/>
              <a:ea typeface="Roboto"/>
              <a:cs typeface="Roboto"/>
              <a:sym typeface="Roboto"/>
            </a:endParaRPr>
          </a:p>
        </p:txBody>
      </p:sp>
      <p:sp>
        <p:nvSpPr>
          <p:cNvPr id="227" name="Google Shape;227;p26">
            <a:extLst>
              <a:ext uri="{C183D7F6-B498-43B3-948B-1728B52AA6E4}">
                <adec:decorative xmlns:adec="http://schemas.microsoft.com/office/drawing/2017/decorative" val="1"/>
              </a:ext>
            </a:extLst>
          </p:cNvPr>
          <p:cNvSpPr/>
          <p:nvPr/>
        </p:nvSpPr>
        <p:spPr>
          <a:xfrm>
            <a:off x="599924" y="2379335"/>
            <a:ext cx="866700" cy="866700"/>
          </a:xfrm>
          <a:prstGeom prst="roundRect">
            <a:avLst>
              <a:gd name="adj" fmla="val 16667"/>
            </a:avLst>
          </a:prstGeom>
          <a:solidFill>
            <a:schemeClr val="lt1"/>
          </a:solidFill>
          <a:ln>
            <a:noFill/>
          </a:ln>
        </p:spPr>
        <p:txBody>
          <a:bodyPr spcFirstLastPara="1" wrap="square" lIns="86650" tIns="86650" rIns="86650" bIns="86650" anchor="ctr" anchorCtr="0">
            <a:noAutofit/>
          </a:bodyPr>
          <a:lstStyle/>
          <a:p>
            <a:pPr marL="0" lvl="0" indent="0" algn="ctr" rtl="0">
              <a:lnSpc>
                <a:spcPct val="115000"/>
              </a:lnSpc>
              <a:spcBef>
                <a:spcPts val="0"/>
              </a:spcBef>
              <a:spcAft>
                <a:spcPts val="0"/>
              </a:spcAft>
              <a:buNone/>
            </a:pPr>
            <a:r>
              <a:rPr lang="en" sz="2843" b="1">
                <a:solidFill>
                  <a:schemeClr val="lt2"/>
                </a:solidFill>
                <a:latin typeface="Roboto"/>
                <a:ea typeface="Roboto"/>
                <a:cs typeface="Roboto"/>
                <a:sym typeface="Roboto"/>
              </a:rPr>
              <a:t>2</a:t>
            </a:r>
            <a:endParaRPr sz="2843" b="1">
              <a:solidFill>
                <a:schemeClr val="lt2"/>
              </a:solidFill>
              <a:latin typeface="Roboto"/>
              <a:ea typeface="Roboto"/>
              <a:cs typeface="Roboto"/>
              <a:sym typeface="Roboto"/>
            </a:endParaRPr>
          </a:p>
        </p:txBody>
      </p:sp>
      <p:sp>
        <p:nvSpPr>
          <p:cNvPr id="228" name="Google Shape;228;p26"/>
          <p:cNvSpPr/>
          <p:nvPr/>
        </p:nvSpPr>
        <p:spPr>
          <a:xfrm>
            <a:off x="457200" y="3742487"/>
            <a:ext cx="7730100" cy="1129500"/>
          </a:xfrm>
          <a:prstGeom prst="roundRect">
            <a:avLst>
              <a:gd name="adj" fmla="val 16667"/>
            </a:avLst>
          </a:prstGeom>
          <a:solidFill>
            <a:srgbClr val="D4E0F3"/>
          </a:solidFill>
          <a:ln>
            <a:noFill/>
          </a:ln>
        </p:spPr>
        <p:txBody>
          <a:bodyPr spcFirstLastPara="1" wrap="square" lIns="86650" tIns="86650" rIns="86650" bIns="86650" anchor="ctr" anchorCtr="0">
            <a:noAutofit/>
          </a:bodyPr>
          <a:lstStyle/>
          <a:p>
            <a:pPr marL="1029062" lvl="0" indent="-1029062" algn="l" rtl="0">
              <a:spcBef>
                <a:spcPts val="0"/>
              </a:spcBef>
              <a:spcAft>
                <a:spcPts val="0"/>
              </a:spcAft>
              <a:buNone/>
            </a:pPr>
            <a:r>
              <a:rPr lang="en" sz="1895">
                <a:solidFill>
                  <a:schemeClr val="lt2"/>
                </a:solidFill>
                <a:latin typeface="Roboto"/>
                <a:ea typeface="Roboto"/>
                <a:cs typeface="Roboto"/>
                <a:sym typeface="Roboto"/>
              </a:rPr>
              <a:t>	What </a:t>
            </a:r>
            <a:r>
              <a:rPr lang="en" sz="1895" b="1">
                <a:solidFill>
                  <a:schemeClr val="lt2"/>
                </a:solidFill>
                <a:latin typeface="Roboto"/>
                <a:ea typeface="Roboto"/>
                <a:cs typeface="Roboto"/>
                <a:sym typeface="Roboto"/>
              </a:rPr>
              <a:t>strategies</a:t>
            </a:r>
            <a:r>
              <a:rPr lang="en" sz="1895">
                <a:solidFill>
                  <a:schemeClr val="lt2"/>
                </a:solidFill>
                <a:latin typeface="Roboto"/>
                <a:ea typeface="Roboto"/>
                <a:cs typeface="Roboto"/>
                <a:sym typeface="Roboto"/>
              </a:rPr>
              <a:t> do participants in Massachusetts suggest to </a:t>
            </a:r>
            <a:r>
              <a:rPr lang="en" sz="1895" b="1">
                <a:solidFill>
                  <a:schemeClr val="lt2"/>
                </a:solidFill>
                <a:latin typeface="Roboto"/>
                <a:ea typeface="Roboto"/>
                <a:cs typeface="Roboto"/>
                <a:sym typeface="Roboto"/>
              </a:rPr>
              <a:t>improve access to and utilization of HCV testing and treatment?</a:t>
            </a:r>
            <a:endParaRPr sz="1705" b="1" i="1">
              <a:solidFill>
                <a:schemeClr val="lt2"/>
              </a:solidFill>
              <a:latin typeface="Roboto"/>
              <a:ea typeface="Roboto"/>
              <a:cs typeface="Roboto"/>
              <a:sym typeface="Roboto"/>
            </a:endParaRPr>
          </a:p>
        </p:txBody>
      </p:sp>
      <p:sp>
        <p:nvSpPr>
          <p:cNvPr id="229" name="Google Shape;229;p26">
            <a:extLst>
              <a:ext uri="{C183D7F6-B498-43B3-948B-1728B52AA6E4}">
                <adec:decorative xmlns:adec="http://schemas.microsoft.com/office/drawing/2017/decorative" val="1"/>
              </a:ext>
            </a:extLst>
          </p:cNvPr>
          <p:cNvSpPr/>
          <p:nvPr/>
        </p:nvSpPr>
        <p:spPr>
          <a:xfrm>
            <a:off x="599924" y="3873981"/>
            <a:ext cx="866700" cy="866700"/>
          </a:xfrm>
          <a:prstGeom prst="roundRect">
            <a:avLst>
              <a:gd name="adj" fmla="val 16667"/>
            </a:avLst>
          </a:prstGeom>
          <a:solidFill>
            <a:schemeClr val="lt1"/>
          </a:solidFill>
          <a:ln>
            <a:noFill/>
          </a:ln>
        </p:spPr>
        <p:txBody>
          <a:bodyPr spcFirstLastPara="1" wrap="square" lIns="86650" tIns="86650" rIns="86650" bIns="86650" anchor="ctr" anchorCtr="0">
            <a:noAutofit/>
          </a:bodyPr>
          <a:lstStyle/>
          <a:p>
            <a:pPr marL="0" lvl="0" indent="0" algn="ctr" rtl="0">
              <a:lnSpc>
                <a:spcPct val="115000"/>
              </a:lnSpc>
              <a:spcBef>
                <a:spcPts val="0"/>
              </a:spcBef>
              <a:spcAft>
                <a:spcPts val="0"/>
              </a:spcAft>
              <a:buNone/>
            </a:pPr>
            <a:r>
              <a:rPr lang="en" sz="2843" b="1">
                <a:solidFill>
                  <a:schemeClr val="lt2"/>
                </a:solidFill>
                <a:latin typeface="Roboto"/>
                <a:ea typeface="Roboto"/>
                <a:cs typeface="Roboto"/>
                <a:sym typeface="Roboto"/>
              </a:rPr>
              <a:t>3</a:t>
            </a:r>
            <a:endParaRPr sz="2843" b="1">
              <a:solidFill>
                <a:schemeClr val="lt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Data Collection &amp; Analysis</a:t>
            </a:r>
            <a:endParaRPr/>
          </a:p>
        </p:txBody>
      </p:sp>
      <p:sp>
        <p:nvSpPr>
          <p:cNvPr id="235" name="Google Shape;235;p2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6</a:t>
            </a:fld>
            <a:endParaRPr/>
          </a:p>
        </p:txBody>
      </p:sp>
      <p:grpSp>
        <p:nvGrpSpPr>
          <p:cNvPr id="236" name="Google Shape;236;p27">
            <a:extLst>
              <a:ext uri="{C183D7F6-B498-43B3-948B-1728B52AA6E4}">
                <adec:decorative xmlns:adec="http://schemas.microsoft.com/office/drawing/2017/decorative" val="1"/>
              </a:ext>
            </a:extLst>
          </p:cNvPr>
          <p:cNvGrpSpPr/>
          <p:nvPr/>
        </p:nvGrpSpPr>
        <p:grpSpPr>
          <a:xfrm>
            <a:off x="8478836" y="127268"/>
            <a:ext cx="533087" cy="533087"/>
            <a:chOff x="679993" y="1348169"/>
            <a:chExt cx="594300" cy="594300"/>
          </a:xfrm>
        </p:grpSpPr>
        <p:sp>
          <p:nvSpPr>
            <p:cNvPr id="237" name="Google Shape;237;p27"/>
            <p:cNvSpPr/>
            <p:nvPr/>
          </p:nvSpPr>
          <p:spPr>
            <a:xfrm flipH="1">
              <a:off x="679993" y="1348169"/>
              <a:ext cx="594300" cy="594300"/>
            </a:xfrm>
            <a:prstGeom prst="ellipse">
              <a:avLst/>
            </a:prstGeom>
            <a:solidFill>
              <a:schemeClr val="accent3"/>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238" name="Google Shape;238;p27"/>
            <p:cNvSpPr txBox="1"/>
            <p:nvPr/>
          </p:nvSpPr>
          <p:spPr>
            <a:xfrm>
              <a:off x="798337" y="1452263"/>
              <a:ext cx="357600" cy="3861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1</a:t>
              </a:r>
              <a:endParaRPr sz="1973" b="1" i="0" u="none" strike="noStrike" cap="none">
                <a:solidFill>
                  <a:srgbClr val="000000"/>
                </a:solidFill>
                <a:latin typeface="Roboto"/>
                <a:ea typeface="Roboto"/>
                <a:cs typeface="Roboto"/>
                <a:sym typeface="Roboto"/>
              </a:endParaRPr>
            </a:p>
          </p:txBody>
        </p:sp>
      </p:grpSp>
      <p:sp>
        <p:nvSpPr>
          <p:cNvPr id="239" name="Google Shape;239;p27"/>
          <p:cNvSpPr/>
          <p:nvPr/>
        </p:nvSpPr>
        <p:spPr>
          <a:xfrm>
            <a:off x="596059" y="967625"/>
            <a:ext cx="3903900" cy="40161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300"/>
              <a:buFont typeface="Arial"/>
              <a:buNone/>
            </a:pPr>
            <a:r>
              <a:rPr lang="en" sz="2500">
                <a:solidFill>
                  <a:schemeClr val="lt2"/>
                </a:solidFill>
                <a:latin typeface="Roboto ExtraBold"/>
                <a:ea typeface="Roboto ExtraBold"/>
                <a:cs typeface="Roboto ExtraBold"/>
                <a:sym typeface="Roboto ExtraBold"/>
              </a:rPr>
              <a:t>Data Collection</a:t>
            </a:r>
            <a:endParaRPr sz="2500">
              <a:solidFill>
                <a:schemeClr val="lt2"/>
              </a:solidFill>
              <a:latin typeface="Roboto ExtraBold"/>
              <a:ea typeface="Roboto ExtraBold"/>
              <a:cs typeface="Roboto ExtraBold"/>
              <a:sym typeface="Roboto ExtraBold"/>
            </a:endParaRPr>
          </a:p>
          <a:p>
            <a:pPr marL="0" lvl="0" indent="0" algn="l" rtl="0">
              <a:spcBef>
                <a:spcPts val="1000"/>
              </a:spcBef>
              <a:spcAft>
                <a:spcPts val="0"/>
              </a:spcAft>
              <a:buNone/>
            </a:pPr>
            <a:r>
              <a:rPr lang="en" sz="1900">
                <a:solidFill>
                  <a:schemeClr val="dk1"/>
                </a:solidFill>
                <a:latin typeface="Roboto"/>
                <a:ea typeface="Roboto"/>
                <a:cs typeface="Roboto"/>
                <a:sym typeface="Roboto"/>
              </a:rPr>
              <a:t>Brief, semi-structured interviews at </a:t>
            </a:r>
            <a:r>
              <a:rPr lang="en" sz="1900" b="1">
                <a:solidFill>
                  <a:schemeClr val="dk1"/>
                </a:solidFill>
                <a:latin typeface="Roboto"/>
                <a:ea typeface="Roboto"/>
                <a:cs typeface="Roboto"/>
                <a:sym typeface="Roboto"/>
              </a:rPr>
              <a:t>3 syringe service programs (SSPs)</a:t>
            </a:r>
            <a:endParaRPr sz="1900" b="1">
              <a:solidFill>
                <a:schemeClr val="dk1"/>
              </a:solidFill>
              <a:latin typeface="Roboto"/>
              <a:ea typeface="Roboto"/>
              <a:cs typeface="Roboto"/>
              <a:sym typeface="Roboto"/>
            </a:endParaRPr>
          </a:p>
          <a:p>
            <a:pPr marL="0" lvl="0" indent="0" algn="l" rtl="0">
              <a:spcBef>
                <a:spcPts val="1000"/>
              </a:spcBef>
              <a:spcAft>
                <a:spcPts val="0"/>
              </a:spcAft>
              <a:buNone/>
            </a:pPr>
            <a:r>
              <a:rPr lang="en" sz="1900" b="1">
                <a:solidFill>
                  <a:schemeClr val="dk1"/>
                </a:solidFill>
                <a:latin typeface="Roboto"/>
                <a:ea typeface="Roboto"/>
                <a:cs typeface="Roboto"/>
                <a:sym typeface="Roboto"/>
              </a:rPr>
              <a:t>Inclusion criteria:</a:t>
            </a:r>
            <a:endParaRPr sz="1900" b="1">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18 years or older</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History of or current injection drug use (IDU)</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English or Spanish-speaking</a:t>
            </a:r>
            <a:endParaRPr sz="1900">
              <a:solidFill>
                <a:schemeClr val="dk1"/>
              </a:solidFill>
              <a:latin typeface="Roboto"/>
              <a:ea typeface="Roboto"/>
              <a:cs typeface="Roboto"/>
              <a:sym typeface="Roboto"/>
            </a:endParaRPr>
          </a:p>
          <a:p>
            <a:pPr marL="0" lvl="0" indent="0" algn="ctr" rtl="0">
              <a:spcBef>
                <a:spcPts val="0"/>
              </a:spcBef>
              <a:spcAft>
                <a:spcPts val="0"/>
              </a:spcAft>
              <a:buNone/>
            </a:pPr>
            <a:endParaRPr>
              <a:solidFill>
                <a:schemeClr val="lt1"/>
              </a:solidFill>
              <a:latin typeface="Roboto"/>
              <a:ea typeface="Roboto"/>
              <a:cs typeface="Roboto"/>
              <a:sym typeface="Roboto"/>
            </a:endParaRPr>
          </a:p>
        </p:txBody>
      </p:sp>
      <p:sp>
        <p:nvSpPr>
          <p:cNvPr id="240" name="Google Shape;240;p27"/>
          <p:cNvSpPr/>
          <p:nvPr/>
        </p:nvSpPr>
        <p:spPr>
          <a:xfrm>
            <a:off x="4645375" y="967625"/>
            <a:ext cx="3903900" cy="4016100"/>
          </a:xfrm>
          <a:prstGeom prst="roundRect">
            <a:avLst>
              <a:gd name="adj" fmla="val 16667"/>
            </a:avLst>
          </a:prstGeom>
          <a:solidFill>
            <a:srgbClr val="D4E0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300"/>
              <a:buFont typeface="Arial"/>
              <a:buNone/>
            </a:pPr>
            <a:r>
              <a:rPr lang="en" sz="2500">
                <a:solidFill>
                  <a:schemeClr val="lt2"/>
                </a:solidFill>
                <a:latin typeface="Roboto ExtraBold"/>
                <a:ea typeface="Roboto ExtraBold"/>
                <a:cs typeface="Roboto ExtraBold"/>
                <a:sym typeface="Roboto ExtraBold"/>
              </a:rPr>
              <a:t>Data Analysis</a:t>
            </a:r>
            <a:endParaRPr sz="2500">
              <a:solidFill>
                <a:schemeClr val="lt2"/>
              </a:solidFill>
              <a:latin typeface="Roboto ExtraBold"/>
              <a:ea typeface="Roboto ExtraBold"/>
              <a:cs typeface="Roboto ExtraBold"/>
              <a:sym typeface="Roboto ExtraBold"/>
            </a:endParaRPr>
          </a:p>
          <a:p>
            <a:pPr marL="0" lvl="0" indent="0" algn="l" rtl="0">
              <a:spcBef>
                <a:spcPts val="1000"/>
              </a:spcBef>
              <a:spcAft>
                <a:spcPts val="0"/>
              </a:spcAft>
              <a:buNone/>
            </a:pPr>
            <a:r>
              <a:rPr lang="en" sz="1900">
                <a:solidFill>
                  <a:schemeClr val="dk1"/>
                </a:solidFill>
                <a:latin typeface="Roboto"/>
                <a:ea typeface="Roboto"/>
                <a:cs typeface="Roboto"/>
                <a:sym typeface="Roboto"/>
              </a:rPr>
              <a:t>Verbatim transcription and translation of interview recordings</a:t>
            </a:r>
            <a:endParaRPr sz="1900">
              <a:solidFill>
                <a:schemeClr val="dk1"/>
              </a:solidFill>
              <a:latin typeface="Roboto"/>
              <a:ea typeface="Roboto"/>
              <a:cs typeface="Roboto"/>
              <a:sym typeface="Roboto"/>
            </a:endParaRPr>
          </a:p>
          <a:p>
            <a:pPr marL="0" lvl="0" indent="0" algn="l" rtl="0">
              <a:spcBef>
                <a:spcPts val="1000"/>
              </a:spcBef>
              <a:spcAft>
                <a:spcPts val="0"/>
              </a:spcAft>
              <a:buNone/>
            </a:pPr>
            <a:r>
              <a:rPr lang="en" sz="1900">
                <a:solidFill>
                  <a:schemeClr val="dk1"/>
                </a:solidFill>
                <a:latin typeface="Roboto"/>
                <a:ea typeface="Roboto"/>
                <a:cs typeface="Roboto"/>
                <a:sym typeface="Roboto"/>
              </a:rPr>
              <a:t>Team-based codebook development and analysis approach</a:t>
            </a:r>
            <a:endParaRPr sz="1900">
              <a:solidFill>
                <a:schemeClr val="dk1"/>
              </a:solidFill>
              <a:latin typeface="Roboto"/>
              <a:ea typeface="Roboto"/>
              <a:cs typeface="Roboto"/>
              <a:sym typeface="Roboto"/>
            </a:endParaRPr>
          </a:p>
          <a:p>
            <a:pPr marL="0" lvl="0" indent="0" algn="l" rtl="0">
              <a:spcBef>
                <a:spcPts val="1000"/>
              </a:spcBef>
              <a:spcAft>
                <a:spcPts val="0"/>
              </a:spcAft>
              <a:buNone/>
            </a:pPr>
            <a:r>
              <a:rPr lang="en" sz="1900">
                <a:solidFill>
                  <a:schemeClr val="dk1"/>
                </a:solidFill>
                <a:latin typeface="Roboto"/>
                <a:ea typeface="Roboto"/>
                <a:cs typeface="Roboto"/>
                <a:sym typeface="Roboto"/>
              </a:rPr>
              <a:t>Thematic analysis of interviews</a:t>
            </a:r>
            <a:endParaRPr sz="19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Interview Question Topics</a:t>
            </a:r>
            <a:endParaRPr/>
          </a:p>
        </p:txBody>
      </p:sp>
      <p:grpSp>
        <p:nvGrpSpPr>
          <p:cNvPr id="255" name="Google Shape;255;p28" descr="The first interview question topic is knowledge of HCV."/>
          <p:cNvGrpSpPr/>
          <p:nvPr/>
        </p:nvGrpSpPr>
        <p:grpSpPr>
          <a:xfrm>
            <a:off x="622689" y="1008640"/>
            <a:ext cx="7284345" cy="674947"/>
            <a:chOff x="493506" y="1102657"/>
            <a:chExt cx="6413970" cy="594300"/>
          </a:xfrm>
        </p:grpSpPr>
        <p:sp>
          <p:nvSpPr>
            <p:cNvPr id="256" name="Google Shape;256;p28"/>
            <p:cNvSpPr/>
            <p:nvPr/>
          </p:nvSpPr>
          <p:spPr>
            <a:xfrm flipH="1">
              <a:off x="493506" y="1102656"/>
              <a:ext cx="594300" cy="594300"/>
            </a:xfrm>
            <a:prstGeom prst="ellipse">
              <a:avLst/>
            </a:prstGeom>
            <a:solidFill>
              <a:schemeClr val="lt2"/>
            </a:solidFill>
            <a:ln>
              <a:noFill/>
            </a:ln>
          </p:spPr>
          <p:txBody>
            <a:bodyPr spcFirstLastPara="1" wrap="square" lIns="38925" tIns="19500" rIns="38925" bIns="19500" anchor="ctr" anchorCtr="0">
              <a:noAutofit/>
            </a:bodyPr>
            <a:lstStyle/>
            <a:p>
              <a:pPr marL="0" marR="0" lvl="0" indent="0" algn="ctr" rtl="0">
                <a:lnSpc>
                  <a:spcPct val="100000"/>
                </a:lnSpc>
                <a:spcBef>
                  <a:spcPts val="0"/>
                </a:spcBef>
                <a:spcAft>
                  <a:spcPts val="0"/>
                </a:spcAft>
                <a:buClr>
                  <a:srgbClr val="000000"/>
                </a:buClr>
                <a:buSzPts val="2726"/>
                <a:buFont typeface="Arial"/>
                <a:buNone/>
              </a:pPr>
              <a:endParaRPr sz="2725" b="0" i="0" u="none" strike="noStrike" cap="none">
                <a:solidFill>
                  <a:srgbClr val="FFFFFF"/>
                </a:solidFill>
                <a:latin typeface="Calibri"/>
                <a:ea typeface="Calibri"/>
                <a:cs typeface="Calibri"/>
                <a:sym typeface="Calibri"/>
              </a:endParaRPr>
            </a:p>
          </p:txBody>
        </p:sp>
        <p:sp>
          <p:nvSpPr>
            <p:cNvPr id="257" name="Google Shape;257;p28"/>
            <p:cNvSpPr txBox="1"/>
            <p:nvPr/>
          </p:nvSpPr>
          <p:spPr>
            <a:xfrm>
              <a:off x="1260875" y="1206749"/>
              <a:ext cx="5646600" cy="3861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363"/>
                <a:buFont typeface="Arial"/>
                <a:buNone/>
              </a:pPr>
              <a:r>
                <a:rPr lang="en" sz="2498">
                  <a:solidFill>
                    <a:schemeClr val="dk1"/>
                  </a:solidFill>
                  <a:latin typeface="Roboto Medium"/>
                  <a:ea typeface="Roboto Medium"/>
                  <a:cs typeface="Roboto Medium"/>
                  <a:sym typeface="Roboto Medium"/>
                </a:rPr>
                <a:t>Knowledge of HCV</a:t>
              </a:r>
              <a:endParaRPr sz="2157" b="0" i="0" u="none" strike="noStrike" cap="none">
                <a:solidFill>
                  <a:srgbClr val="434343"/>
                </a:solidFill>
                <a:latin typeface="Arial"/>
                <a:ea typeface="Arial"/>
                <a:cs typeface="Arial"/>
                <a:sym typeface="Arial"/>
              </a:endParaRPr>
            </a:p>
          </p:txBody>
        </p:sp>
      </p:grpSp>
      <p:grpSp>
        <p:nvGrpSpPr>
          <p:cNvPr id="246" name="Google Shape;246;p28" descr="The second interview question topic is HCV testing experiences."/>
          <p:cNvGrpSpPr/>
          <p:nvPr/>
        </p:nvGrpSpPr>
        <p:grpSpPr>
          <a:xfrm>
            <a:off x="622689" y="1856403"/>
            <a:ext cx="7438687" cy="674947"/>
            <a:chOff x="493506" y="1849124"/>
            <a:chExt cx="6549870" cy="594300"/>
          </a:xfrm>
        </p:grpSpPr>
        <p:sp>
          <p:nvSpPr>
            <p:cNvPr id="247" name="Google Shape;247;p28"/>
            <p:cNvSpPr/>
            <p:nvPr/>
          </p:nvSpPr>
          <p:spPr>
            <a:xfrm flipH="1">
              <a:off x="493506" y="1849124"/>
              <a:ext cx="594300" cy="594300"/>
            </a:xfrm>
            <a:prstGeom prst="ellipse">
              <a:avLst/>
            </a:prstGeom>
            <a:solidFill>
              <a:schemeClr val="lt2"/>
            </a:solidFill>
            <a:ln>
              <a:noFill/>
            </a:ln>
          </p:spPr>
          <p:txBody>
            <a:bodyPr spcFirstLastPara="1" wrap="square" lIns="38925" tIns="19500" rIns="38925" bIns="19500" anchor="ctr" anchorCtr="0">
              <a:noAutofit/>
            </a:bodyPr>
            <a:lstStyle/>
            <a:p>
              <a:pPr marL="0" marR="0" lvl="0" indent="0" algn="ctr" rtl="0">
                <a:lnSpc>
                  <a:spcPct val="100000"/>
                </a:lnSpc>
                <a:spcBef>
                  <a:spcPts val="0"/>
                </a:spcBef>
                <a:spcAft>
                  <a:spcPts val="0"/>
                </a:spcAft>
                <a:buClr>
                  <a:srgbClr val="000000"/>
                </a:buClr>
                <a:buSzPts val="2726"/>
                <a:buFont typeface="Arial"/>
                <a:buNone/>
              </a:pPr>
              <a:endParaRPr sz="2725" b="0" i="0" u="none" strike="noStrike" cap="none">
                <a:solidFill>
                  <a:srgbClr val="FFFFFF"/>
                </a:solidFill>
                <a:latin typeface="Calibri"/>
                <a:ea typeface="Calibri"/>
                <a:cs typeface="Calibri"/>
                <a:sym typeface="Calibri"/>
              </a:endParaRPr>
            </a:p>
          </p:txBody>
        </p:sp>
        <p:sp>
          <p:nvSpPr>
            <p:cNvPr id="248" name="Google Shape;248;p28"/>
            <p:cNvSpPr txBox="1"/>
            <p:nvPr/>
          </p:nvSpPr>
          <p:spPr>
            <a:xfrm>
              <a:off x="1260875" y="1927126"/>
              <a:ext cx="5782500" cy="4383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363"/>
                <a:buFont typeface="Arial"/>
                <a:buNone/>
              </a:pPr>
              <a:r>
                <a:rPr lang="en" sz="2498">
                  <a:solidFill>
                    <a:schemeClr val="dk1"/>
                  </a:solidFill>
                  <a:latin typeface="Roboto Medium"/>
                  <a:ea typeface="Roboto Medium"/>
                  <a:cs typeface="Roboto Medium"/>
                  <a:sym typeface="Roboto Medium"/>
                </a:rPr>
                <a:t>HCV testing experiences</a:t>
              </a:r>
              <a:endParaRPr sz="2157" b="0" i="0" u="none" strike="noStrike" cap="none">
                <a:solidFill>
                  <a:srgbClr val="434343"/>
                </a:solidFill>
                <a:latin typeface="Roboto Medium"/>
                <a:ea typeface="Roboto Medium"/>
                <a:cs typeface="Roboto Medium"/>
                <a:sym typeface="Roboto Medium"/>
              </a:endParaRPr>
            </a:p>
          </p:txBody>
        </p:sp>
      </p:grpSp>
      <p:grpSp>
        <p:nvGrpSpPr>
          <p:cNvPr id="249" name="Google Shape;249;p28" descr="The third interview question topic is HCV treatment experiences."/>
          <p:cNvGrpSpPr/>
          <p:nvPr/>
        </p:nvGrpSpPr>
        <p:grpSpPr>
          <a:xfrm>
            <a:off x="622712" y="2704188"/>
            <a:ext cx="7536448" cy="674947"/>
            <a:chOff x="493525" y="2595611"/>
            <a:chExt cx="6635950" cy="594300"/>
          </a:xfrm>
        </p:grpSpPr>
        <p:sp>
          <p:nvSpPr>
            <p:cNvPr id="250" name="Google Shape;250;p28"/>
            <p:cNvSpPr/>
            <p:nvPr/>
          </p:nvSpPr>
          <p:spPr>
            <a:xfrm flipH="1">
              <a:off x="493525" y="2595611"/>
              <a:ext cx="594300" cy="594300"/>
            </a:xfrm>
            <a:prstGeom prst="ellipse">
              <a:avLst/>
            </a:prstGeom>
            <a:solidFill>
              <a:schemeClr val="lt2"/>
            </a:solidFill>
            <a:ln>
              <a:noFill/>
            </a:ln>
          </p:spPr>
          <p:txBody>
            <a:bodyPr spcFirstLastPara="1" wrap="square" lIns="38925" tIns="19500" rIns="38925" bIns="19500" anchor="ctr" anchorCtr="0">
              <a:noAutofit/>
            </a:bodyPr>
            <a:lstStyle/>
            <a:p>
              <a:pPr marL="0" marR="0" lvl="0" indent="0" algn="ctr" rtl="0">
                <a:lnSpc>
                  <a:spcPct val="100000"/>
                </a:lnSpc>
                <a:spcBef>
                  <a:spcPts val="0"/>
                </a:spcBef>
                <a:spcAft>
                  <a:spcPts val="0"/>
                </a:spcAft>
                <a:buClr>
                  <a:srgbClr val="000000"/>
                </a:buClr>
                <a:buSzPts val="2726"/>
                <a:buFont typeface="Arial"/>
                <a:buNone/>
              </a:pPr>
              <a:endParaRPr sz="2725" b="0" i="0" u="none" strike="noStrike" cap="none">
                <a:solidFill>
                  <a:srgbClr val="FFFFFF"/>
                </a:solidFill>
                <a:latin typeface="Calibri"/>
                <a:ea typeface="Calibri"/>
                <a:cs typeface="Calibri"/>
                <a:sym typeface="Calibri"/>
              </a:endParaRPr>
            </a:p>
          </p:txBody>
        </p:sp>
        <p:sp>
          <p:nvSpPr>
            <p:cNvPr id="251" name="Google Shape;251;p28"/>
            <p:cNvSpPr txBox="1"/>
            <p:nvPr/>
          </p:nvSpPr>
          <p:spPr>
            <a:xfrm>
              <a:off x="1260875" y="2650531"/>
              <a:ext cx="5868600" cy="4845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363"/>
                <a:buFont typeface="Arial"/>
                <a:buNone/>
              </a:pPr>
              <a:r>
                <a:rPr lang="en" sz="2498">
                  <a:solidFill>
                    <a:schemeClr val="dk1"/>
                  </a:solidFill>
                  <a:latin typeface="Roboto Medium"/>
                  <a:ea typeface="Roboto Medium"/>
                  <a:cs typeface="Roboto Medium"/>
                  <a:sym typeface="Roboto Medium"/>
                </a:rPr>
                <a:t>HCV treatment experiences</a:t>
              </a:r>
              <a:endParaRPr sz="2385" b="0" i="0" u="none" strike="noStrike" cap="none">
                <a:solidFill>
                  <a:srgbClr val="434343"/>
                </a:solidFill>
                <a:latin typeface="Roboto Medium"/>
                <a:ea typeface="Roboto Medium"/>
                <a:cs typeface="Roboto Medium"/>
                <a:sym typeface="Roboto Medium"/>
              </a:endParaRPr>
            </a:p>
          </p:txBody>
        </p:sp>
      </p:grpSp>
      <p:grpSp>
        <p:nvGrpSpPr>
          <p:cNvPr id="252" name="Google Shape;252;p28" descr="The fourth interview question topic is optional demographic questions"/>
          <p:cNvGrpSpPr/>
          <p:nvPr/>
        </p:nvGrpSpPr>
        <p:grpSpPr>
          <a:xfrm>
            <a:off x="622711" y="3552036"/>
            <a:ext cx="7796751" cy="674947"/>
            <a:chOff x="493525" y="3342153"/>
            <a:chExt cx="6865150" cy="594300"/>
          </a:xfrm>
        </p:grpSpPr>
        <p:sp>
          <p:nvSpPr>
            <p:cNvPr id="253" name="Google Shape;253;p28"/>
            <p:cNvSpPr/>
            <p:nvPr/>
          </p:nvSpPr>
          <p:spPr>
            <a:xfrm flipH="1">
              <a:off x="493525" y="3342153"/>
              <a:ext cx="594300" cy="594300"/>
            </a:xfrm>
            <a:prstGeom prst="ellipse">
              <a:avLst/>
            </a:prstGeom>
            <a:solidFill>
              <a:schemeClr val="lt2"/>
            </a:solidFill>
            <a:ln>
              <a:noFill/>
            </a:ln>
          </p:spPr>
          <p:txBody>
            <a:bodyPr spcFirstLastPara="1" wrap="square" lIns="38925" tIns="19500" rIns="38925" bIns="19500" anchor="ctr" anchorCtr="0">
              <a:noAutofit/>
            </a:bodyPr>
            <a:lstStyle/>
            <a:p>
              <a:pPr marL="0" marR="0" lvl="0" indent="0" algn="ctr" rtl="0">
                <a:lnSpc>
                  <a:spcPct val="100000"/>
                </a:lnSpc>
                <a:spcBef>
                  <a:spcPts val="0"/>
                </a:spcBef>
                <a:spcAft>
                  <a:spcPts val="0"/>
                </a:spcAft>
                <a:buClr>
                  <a:srgbClr val="000000"/>
                </a:buClr>
                <a:buSzPts val="2726"/>
                <a:buFont typeface="Arial"/>
                <a:buNone/>
              </a:pPr>
              <a:endParaRPr sz="2725" b="0" i="0" u="none" strike="noStrike" cap="none">
                <a:solidFill>
                  <a:srgbClr val="FFFFFF"/>
                </a:solidFill>
                <a:latin typeface="Calibri"/>
                <a:ea typeface="Calibri"/>
                <a:cs typeface="Calibri"/>
                <a:sym typeface="Calibri"/>
              </a:endParaRPr>
            </a:p>
          </p:txBody>
        </p:sp>
        <p:sp>
          <p:nvSpPr>
            <p:cNvPr id="254" name="Google Shape;254;p28"/>
            <p:cNvSpPr txBox="1"/>
            <p:nvPr/>
          </p:nvSpPr>
          <p:spPr>
            <a:xfrm>
              <a:off x="1260875" y="3397083"/>
              <a:ext cx="6097800" cy="484500"/>
            </a:xfrm>
            <a:prstGeom prst="rect">
              <a:avLst/>
            </a:prstGeom>
            <a:noFill/>
            <a:ln>
              <a:noFill/>
            </a:ln>
          </p:spPr>
          <p:txBody>
            <a:bodyPr spcFirstLastPara="1" wrap="square" lIns="0" tIns="0" rIns="0" bIns="0" anchor="ctr" anchorCtr="0">
              <a:noAutofit/>
            </a:bodyPr>
            <a:lstStyle/>
            <a:p>
              <a:pPr marL="0" marR="0" lvl="0" indent="0" algn="l" rtl="0">
                <a:lnSpc>
                  <a:spcPct val="86000"/>
                </a:lnSpc>
                <a:spcBef>
                  <a:spcPts val="0"/>
                </a:spcBef>
                <a:spcAft>
                  <a:spcPts val="0"/>
                </a:spcAft>
                <a:buClr>
                  <a:srgbClr val="000000"/>
                </a:buClr>
                <a:buSzPts val="1363"/>
                <a:buFont typeface="Arial"/>
                <a:buNone/>
              </a:pPr>
              <a:r>
                <a:rPr lang="en" sz="2498">
                  <a:solidFill>
                    <a:schemeClr val="dk1"/>
                  </a:solidFill>
                  <a:latin typeface="Roboto Medium"/>
                  <a:ea typeface="Roboto Medium"/>
                  <a:cs typeface="Roboto Medium"/>
                  <a:sym typeface="Roboto Medium"/>
                </a:rPr>
                <a:t>Optional demographic questions</a:t>
              </a:r>
              <a:endParaRPr sz="2271" b="0" i="0" u="none" strike="noStrike" cap="none">
                <a:solidFill>
                  <a:srgbClr val="434343"/>
                </a:solidFill>
                <a:latin typeface="Arial"/>
                <a:ea typeface="Arial"/>
                <a:cs typeface="Arial"/>
                <a:sym typeface="Arial"/>
              </a:endParaRPr>
            </a:p>
          </p:txBody>
        </p:sp>
      </p:grpSp>
      <p:sp>
        <p:nvSpPr>
          <p:cNvPr id="263" name="Google Shape;263;p28"/>
          <p:cNvSpPr txBox="1"/>
          <p:nvPr/>
        </p:nvSpPr>
        <p:spPr>
          <a:xfrm>
            <a:off x="474674" y="4384700"/>
            <a:ext cx="84144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chemeClr val="dk1"/>
                </a:solidFill>
                <a:latin typeface="Roboto"/>
                <a:ea typeface="Roboto"/>
                <a:cs typeface="Roboto"/>
                <a:sym typeface="Roboto"/>
              </a:rPr>
              <a:t>Note:</a:t>
            </a:r>
            <a:r>
              <a:rPr lang="en" sz="1600" i="1">
                <a:solidFill>
                  <a:schemeClr val="dk1"/>
                </a:solidFill>
                <a:latin typeface="Roboto"/>
                <a:ea typeface="Roboto"/>
                <a:cs typeface="Roboto"/>
                <a:sym typeface="Roboto"/>
              </a:rPr>
              <a:t> Participants were not directly asked to disclose their HCV status, but many participants chose to disclose past or present HCV infections.</a:t>
            </a:r>
            <a:endParaRPr sz="1600" i="1">
              <a:solidFill>
                <a:schemeClr val="dk1"/>
              </a:solidFill>
              <a:latin typeface="Roboto"/>
              <a:ea typeface="Roboto"/>
              <a:cs typeface="Roboto"/>
              <a:sym typeface="Roboto"/>
            </a:endParaRPr>
          </a:p>
        </p:txBody>
      </p:sp>
      <p:sp>
        <p:nvSpPr>
          <p:cNvPr id="258" name="Google Shape;258;p28">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7</a:t>
            </a:fld>
            <a:endParaRPr/>
          </a:p>
        </p:txBody>
      </p:sp>
      <p:pic>
        <p:nvPicPr>
          <p:cNvPr id="259" name="Google Shape;259;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0520" y="1993686"/>
            <a:ext cx="374904" cy="374904"/>
          </a:xfrm>
          <a:prstGeom prst="rect">
            <a:avLst/>
          </a:prstGeom>
          <a:noFill/>
          <a:ln>
            <a:noFill/>
          </a:ln>
        </p:spPr>
      </p:pic>
      <p:pic>
        <p:nvPicPr>
          <p:cNvPr id="260" name="Google Shape;260;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6970" y="1174586"/>
            <a:ext cx="347472" cy="347473"/>
          </a:xfrm>
          <a:prstGeom prst="rect">
            <a:avLst/>
          </a:prstGeom>
          <a:noFill/>
          <a:ln>
            <a:noFill/>
          </a:ln>
        </p:spPr>
      </p:pic>
      <p:pic>
        <p:nvPicPr>
          <p:cNvPr id="261" name="Google Shape;261;p2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96117" y="2820121"/>
            <a:ext cx="329184" cy="443131"/>
          </a:xfrm>
          <a:prstGeom prst="rect">
            <a:avLst/>
          </a:prstGeom>
          <a:noFill/>
          <a:ln>
            <a:noFill/>
          </a:ln>
        </p:spPr>
      </p:pic>
      <p:pic>
        <p:nvPicPr>
          <p:cNvPr id="262" name="Google Shape;262;p2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3265" y="3714798"/>
            <a:ext cx="374904" cy="374904"/>
          </a:xfrm>
          <a:prstGeom prst="rect">
            <a:avLst/>
          </a:prstGeom>
          <a:noFill/>
          <a:ln>
            <a:noFill/>
          </a:ln>
        </p:spPr>
      </p:pic>
      <p:grpSp>
        <p:nvGrpSpPr>
          <p:cNvPr id="264" name="Google Shape;264;p28">
            <a:extLst>
              <a:ext uri="{C183D7F6-B498-43B3-948B-1728B52AA6E4}">
                <adec:decorative xmlns:adec="http://schemas.microsoft.com/office/drawing/2017/decorative" val="1"/>
              </a:ext>
            </a:extLst>
          </p:cNvPr>
          <p:cNvGrpSpPr/>
          <p:nvPr/>
        </p:nvGrpSpPr>
        <p:grpSpPr>
          <a:xfrm>
            <a:off x="8478836" y="127268"/>
            <a:ext cx="533087" cy="533087"/>
            <a:chOff x="679993" y="1348169"/>
            <a:chExt cx="594300" cy="594300"/>
          </a:xfrm>
        </p:grpSpPr>
        <p:sp>
          <p:nvSpPr>
            <p:cNvPr id="265" name="Google Shape;265;p28"/>
            <p:cNvSpPr/>
            <p:nvPr/>
          </p:nvSpPr>
          <p:spPr>
            <a:xfrm flipH="1">
              <a:off x="679993" y="1348169"/>
              <a:ext cx="594300" cy="594300"/>
            </a:xfrm>
            <a:prstGeom prst="ellipse">
              <a:avLst/>
            </a:prstGeom>
            <a:solidFill>
              <a:schemeClr val="accent3"/>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266" name="Google Shape;266;p28"/>
            <p:cNvSpPr txBox="1"/>
            <p:nvPr/>
          </p:nvSpPr>
          <p:spPr>
            <a:xfrm>
              <a:off x="798337" y="1452263"/>
              <a:ext cx="357600" cy="3861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1</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0"/>
        <p:cNvGrpSpPr/>
        <p:nvPr/>
      </p:nvGrpSpPr>
      <p:grpSpPr>
        <a:xfrm>
          <a:off x="0" y="0"/>
          <a:ext cx="0" cy="0"/>
          <a:chOff x="0" y="0"/>
          <a:chExt cx="0" cy="0"/>
        </a:xfrm>
      </p:grpSpPr>
      <p:pic>
        <p:nvPicPr>
          <p:cNvPr id="271" name="Google Shape;271;p29">
            <a:extLst>
              <a:ext uri="{C183D7F6-B498-43B3-948B-1728B52AA6E4}">
                <adec:decorative xmlns:adec="http://schemas.microsoft.com/office/drawing/2017/decorative" val="1"/>
              </a:ext>
            </a:extLst>
          </p:cNvPr>
          <p:cNvPicPr preferRelativeResize="0"/>
          <p:nvPr/>
        </p:nvPicPr>
        <p:blipFill rotWithShape="1">
          <a:blip r:embed="rId3">
            <a:alphaModFix/>
          </a:blip>
          <a:srcRect l="16233" t="16233"/>
          <a:stretch/>
        </p:blipFill>
        <p:spPr>
          <a:xfrm>
            <a:off x="0" y="0"/>
            <a:ext cx="9144003" cy="5143501"/>
          </a:xfrm>
          <a:prstGeom prst="rect">
            <a:avLst/>
          </a:prstGeom>
          <a:noFill/>
          <a:ln>
            <a:noFill/>
          </a:ln>
        </p:spPr>
      </p:pic>
      <p:sp>
        <p:nvSpPr>
          <p:cNvPr id="272" name="Google Shape;272;p29"/>
          <p:cNvSpPr txBox="1">
            <a:spLocks noGrp="1"/>
          </p:cNvSpPr>
          <p:nvPr>
            <p:ph type="title"/>
          </p:nvPr>
        </p:nvSpPr>
        <p:spPr>
          <a:xfrm>
            <a:off x="334850" y="1445100"/>
            <a:ext cx="4492800" cy="2253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4400">
                <a:solidFill>
                  <a:schemeClr val="lt1"/>
                </a:solidFill>
              </a:rPr>
              <a:t>Participant Characteristics</a:t>
            </a:r>
            <a:endParaRPr sz="4400">
              <a:solidFill>
                <a:schemeClr val="lt1"/>
              </a:solidFill>
            </a:endParaRPr>
          </a:p>
        </p:txBody>
      </p:sp>
      <p:pic>
        <p:nvPicPr>
          <p:cNvPr id="273" name="Google Shape;273;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75739" y="217800"/>
            <a:ext cx="480707" cy="326576"/>
          </a:xfrm>
          <a:prstGeom prst="rect">
            <a:avLst/>
          </a:prstGeom>
          <a:noFill/>
          <a:ln>
            <a:noFill/>
          </a:ln>
        </p:spPr>
      </p:pic>
      <p:grpSp>
        <p:nvGrpSpPr>
          <p:cNvPr id="274" name="Google Shape;274;p29">
            <a:extLst>
              <a:ext uri="{C183D7F6-B498-43B3-948B-1728B52AA6E4}">
                <adec:decorative xmlns:adec="http://schemas.microsoft.com/office/drawing/2017/decorative" val="1"/>
              </a:ext>
            </a:extLst>
          </p:cNvPr>
          <p:cNvGrpSpPr/>
          <p:nvPr/>
        </p:nvGrpSpPr>
        <p:grpSpPr>
          <a:xfrm>
            <a:off x="7664036" y="114543"/>
            <a:ext cx="533087" cy="533087"/>
            <a:chOff x="679993" y="1348169"/>
            <a:chExt cx="594300" cy="594300"/>
          </a:xfrm>
        </p:grpSpPr>
        <p:sp>
          <p:nvSpPr>
            <p:cNvPr id="275" name="Google Shape;275;p29"/>
            <p:cNvSpPr/>
            <p:nvPr/>
          </p:nvSpPr>
          <p:spPr>
            <a:xfrm flipH="1">
              <a:off x="679993" y="1348169"/>
              <a:ext cx="594300" cy="594300"/>
            </a:xfrm>
            <a:prstGeom prst="ellipse">
              <a:avLst/>
            </a:prstGeom>
            <a:solidFill>
              <a:srgbClr val="F6B43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276" name="Google Shape;276;p29"/>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2</a:t>
              </a:r>
              <a:endParaRPr sz="1973" b="1" i="0" u="none" strike="noStrike" cap="none">
                <a:solidFill>
                  <a:srgbClr val="000000"/>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525600" y="275150"/>
            <a:ext cx="8156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Participant Characteristics: Language &amp; Age</a:t>
            </a:r>
            <a:endParaRPr/>
          </a:p>
        </p:txBody>
      </p:sp>
      <p:sp>
        <p:nvSpPr>
          <p:cNvPr id="285" name="Google Shape;285;p3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9</a:t>
            </a:fld>
            <a:endParaRPr/>
          </a:p>
        </p:txBody>
      </p:sp>
      <p:grpSp>
        <p:nvGrpSpPr>
          <p:cNvPr id="286" name="Google Shape;286;p30">
            <a:extLst>
              <a:ext uri="{C183D7F6-B498-43B3-948B-1728B52AA6E4}">
                <adec:decorative xmlns:adec="http://schemas.microsoft.com/office/drawing/2017/decorative" val="1"/>
              </a:ext>
            </a:extLst>
          </p:cNvPr>
          <p:cNvGrpSpPr/>
          <p:nvPr/>
        </p:nvGrpSpPr>
        <p:grpSpPr>
          <a:xfrm>
            <a:off x="8478836" y="127268"/>
            <a:ext cx="533087" cy="533087"/>
            <a:chOff x="679993" y="1348169"/>
            <a:chExt cx="594300" cy="594300"/>
          </a:xfrm>
        </p:grpSpPr>
        <p:sp>
          <p:nvSpPr>
            <p:cNvPr id="287" name="Google Shape;287;p30"/>
            <p:cNvSpPr/>
            <p:nvPr/>
          </p:nvSpPr>
          <p:spPr>
            <a:xfrm flipH="1">
              <a:off x="679993" y="1348169"/>
              <a:ext cx="594300" cy="594300"/>
            </a:xfrm>
            <a:prstGeom prst="ellipse">
              <a:avLst/>
            </a:prstGeom>
            <a:solidFill>
              <a:srgbClr val="F6B438"/>
            </a:solidFill>
            <a:ln>
              <a:noFill/>
            </a:ln>
          </p:spPr>
          <p:txBody>
            <a:bodyPr spcFirstLastPara="1" wrap="square" lIns="30750" tIns="15400" rIns="30750" bIns="15400" anchor="ctr" anchorCtr="0">
              <a:noAutofit/>
            </a:bodyPr>
            <a:lstStyle/>
            <a:p>
              <a:pPr marL="0" marR="0" lvl="0" indent="0" algn="ctr" rtl="0">
                <a:lnSpc>
                  <a:spcPct val="100000"/>
                </a:lnSpc>
                <a:spcBef>
                  <a:spcPts val="0"/>
                </a:spcBef>
                <a:spcAft>
                  <a:spcPts val="0"/>
                </a:spcAft>
                <a:buClr>
                  <a:srgbClr val="000000"/>
                </a:buClr>
                <a:buSzPts val="2153"/>
                <a:buFont typeface="Arial"/>
                <a:buNone/>
              </a:pPr>
              <a:endParaRPr sz="2152" b="0" i="0" u="none" strike="noStrike" cap="none">
                <a:solidFill>
                  <a:srgbClr val="FFFFFF"/>
                </a:solidFill>
                <a:latin typeface="Calibri"/>
                <a:ea typeface="Calibri"/>
                <a:cs typeface="Calibri"/>
                <a:sym typeface="Calibri"/>
              </a:endParaRPr>
            </a:p>
          </p:txBody>
        </p:sp>
        <p:sp>
          <p:nvSpPr>
            <p:cNvPr id="288" name="Google Shape;288;p30"/>
            <p:cNvSpPr txBox="1"/>
            <p:nvPr/>
          </p:nvSpPr>
          <p:spPr>
            <a:xfrm>
              <a:off x="798337" y="1452263"/>
              <a:ext cx="357600" cy="386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000000"/>
                </a:buClr>
                <a:buSzPts val="2153"/>
                <a:buFont typeface="Arial"/>
                <a:buNone/>
              </a:pPr>
              <a:r>
                <a:rPr lang="en" sz="1973" b="1">
                  <a:latin typeface="Roboto"/>
                  <a:ea typeface="Roboto"/>
                  <a:cs typeface="Roboto"/>
                  <a:sym typeface="Roboto"/>
                </a:rPr>
                <a:t>2</a:t>
              </a:r>
              <a:endParaRPr sz="1973" b="1" i="0" u="none" strike="noStrike" cap="none">
                <a:solidFill>
                  <a:srgbClr val="000000"/>
                </a:solidFill>
                <a:latin typeface="Roboto"/>
                <a:ea typeface="Roboto"/>
                <a:cs typeface="Roboto"/>
                <a:sym typeface="Roboto"/>
              </a:endParaRPr>
            </a:p>
          </p:txBody>
        </p:sp>
      </p:grpSp>
      <p:pic>
        <p:nvPicPr>
          <p:cNvPr id="3" name="Picture 2" descr="A screenshot of a table that depicts the breakdown of participant characteristics by language and age. Of 75 participants, nearly 95% completed the interview in English. The other 5% completed the interview in Spanish. The majority of participants were between the age of 35-44 and 45-54.  &#10;">
            <a:extLst>
              <a:ext uri="{FF2B5EF4-FFF2-40B4-BE49-F238E27FC236}">
                <a16:creationId xmlns:a16="http://schemas.microsoft.com/office/drawing/2014/main" id="{FDBF3A35-BEE3-41A5-9199-0E3B0B338CE4}"/>
              </a:ext>
            </a:extLst>
          </p:cNvPr>
          <p:cNvPicPr>
            <a:picLocks noChangeAspect="1"/>
          </p:cNvPicPr>
          <p:nvPr/>
        </p:nvPicPr>
        <p:blipFill>
          <a:blip r:embed="rId3"/>
          <a:stretch>
            <a:fillRect/>
          </a:stretch>
        </p:blipFill>
        <p:spPr>
          <a:xfrm>
            <a:off x="1124373" y="941003"/>
            <a:ext cx="6733579" cy="3754119"/>
          </a:xfrm>
          <a:prstGeom prst="rect">
            <a:avLst/>
          </a:prstGeom>
        </p:spPr>
      </p:pic>
    </p:spTree>
  </p:cSld>
  <p:clrMapOvr>
    <a:masterClrMapping/>
  </p:clrMapOvr>
</p:sld>
</file>

<file path=ppt/theme/theme1.xml><?xml version="1.0" encoding="utf-8"?>
<a:theme xmlns:a="http://schemas.openxmlformats.org/drawingml/2006/main" name="JSI ReBranding 2025">
  <a:themeElements>
    <a:clrScheme name="Simple Light">
      <a:dk1>
        <a:srgbClr val="000000"/>
      </a:dk1>
      <a:lt1>
        <a:srgbClr val="FFFFFF"/>
      </a:lt1>
      <a:dk2>
        <a:srgbClr val="2962C3"/>
      </a:dk2>
      <a:lt2>
        <a:srgbClr val="192B74"/>
      </a:lt2>
      <a:accent1>
        <a:srgbClr val="F6B438"/>
      </a:accent1>
      <a:accent2>
        <a:srgbClr val="F58220"/>
      </a:accent2>
      <a:accent3>
        <a:srgbClr val="C5CDED"/>
      </a:accent3>
      <a:accent4>
        <a:srgbClr val="55C6C6"/>
      </a:accent4>
      <a:accent5>
        <a:srgbClr val="1AA6D6"/>
      </a:accent5>
      <a:accent6>
        <a:srgbClr val="60BB71"/>
      </a:accent6>
      <a:hlink>
        <a:srgbClr val="192B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2599</Words>
  <Application>Microsoft Office PowerPoint</Application>
  <PresentationFormat>On-screen Show (16:9)</PresentationFormat>
  <Paragraphs>307</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Roboto SemiBold</vt:lpstr>
      <vt:lpstr>Arial</vt:lpstr>
      <vt:lpstr>Gill Sans</vt:lpstr>
      <vt:lpstr>Roboto ExtraBold</vt:lpstr>
      <vt:lpstr>Times New Roman</vt:lpstr>
      <vt:lpstr>Roboto</vt:lpstr>
      <vt:lpstr>Calibri</vt:lpstr>
      <vt:lpstr>Roboto Medium</vt:lpstr>
      <vt:lpstr>JSI ReBranding 2025</vt:lpstr>
      <vt:lpstr>Understanding Barriers to Hepatitis C Treatment:  Findings from Interviews with People Who Inject Drugs</vt:lpstr>
      <vt:lpstr>Thank you to:   Site staff   Viral Hepatitis Advisory Committee  DPH Working Group   </vt:lpstr>
      <vt:lpstr>Table of Contents</vt:lpstr>
      <vt:lpstr>Background  &amp; Methods</vt:lpstr>
      <vt:lpstr>Research Questions</vt:lpstr>
      <vt:lpstr>Data Collection &amp; Analysis</vt:lpstr>
      <vt:lpstr>Interview Question Topics</vt:lpstr>
      <vt:lpstr>Participant Characteristics</vt:lpstr>
      <vt:lpstr>Participant Characteristics: Language &amp; Age</vt:lpstr>
      <vt:lpstr>Participant Characteristics: Sex/Gender &amp; Race/Ethnicity</vt:lpstr>
      <vt:lpstr>Participant Characteristics: Testing &amp; Treatment</vt:lpstr>
      <vt:lpstr>HCV Knowledge</vt:lpstr>
      <vt:lpstr>HCV Infection Knowledge</vt:lpstr>
      <vt:lpstr>HCV Transmission Knowledge</vt:lpstr>
      <vt:lpstr>HCV Treatment Knowledge</vt:lpstr>
      <vt:lpstr>HCV Anecdotes</vt:lpstr>
      <vt:lpstr>HCV Testing</vt:lpstr>
      <vt:lpstr>Hepatitis C (HCV) Testing</vt:lpstr>
      <vt:lpstr>HCV Testing Challenges and Barriers</vt:lpstr>
      <vt:lpstr>HCV Treatment</vt:lpstr>
      <vt:lpstr>HCV Infection Experiences</vt:lpstr>
      <vt:lpstr>HCV Treatment Motivation</vt:lpstr>
      <vt:lpstr>HCV Treatment Experiences</vt:lpstr>
      <vt:lpstr>HCV Treatment Barriers</vt:lpstr>
      <vt:lpstr>Suggestions for Peers</vt:lpstr>
      <vt:lpstr>Suggestions for Peers (continued)</vt:lpstr>
      <vt:lpstr>Stigma and Healthcare Experiences</vt:lpstr>
      <vt:lpstr>Healthcare System Experiences</vt:lpstr>
      <vt:lpstr>Healthcare System Experiences (continued)</vt:lpstr>
      <vt:lpstr>Suggestions for Providers</vt:lpstr>
      <vt:lpstr>Comparison of Findings to HCV Provider Assessment</vt:lpstr>
      <vt:lpstr>Hospital Assessment Background</vt:lpstr>
      <vt:lpstr>Key Finding: Challenges and Facilitators of HCV Care Continuum  </vt:lpstr>
      <vt:lpstr>Key Finding: Challenges and Facilitators of HCV Care Continuum (continued) </vt:lpstr>
      <vt:lpstr>Summary of Key Themes</vt:lpstr>
      <vt:lpstr>Key Findings for Service Development &amp; Capacity Building</vt:lpstr>
      <vt:lpstr>Key Findings for Service Development &amp; Capacity Building (continued)</vt:lpstr>
      <vt:lpstr>Questions &amp; Discussion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Barriers to Hepatitis C Treatment:  Findings from Interviews with People Who Inject Drugs</dc:title>
  <dc:creator>Sydney Pelley</dc:creator>
  <cp:lastModifiedBy>Grace Roy</cp:lastModifiedBy>
  <cp:revision>8</cp:revision>
  <dcterms:modified xsi:type="dcterms:W3CDTF">2025-12-12T20:09:27Z</dcterms:modified>
</cp:coreProperties>
</file>